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Catamaran"/>
      <p:regular r:id="rId69"/>
      <p:bold r:id="rId70"/>
    </p:embeddedFont>
    <p:embeddedFont>
      <p:font typeface="Palanquin Dark"/>
      <p:regular r:id="rId71"/>
      <p:bold r:id="rId72"/>
    </p:embeddedFont>
    <p:embeddedFont>
      <p:font typeface="Hind Siliguri SemiBold"/>
      <p:regular r:id="rId73"/>
      <p:bold r:id="rId74"/>
    </p:embeddedFont>
    <p:embeddedFont>
      <p:font typeface="Catamaran SemiBold"/>
      <p:regular r:id="rId75"/>
      <p:bold r:id="rId76"/>
    </p:embeddedFont>
    <p:embeddedFont>
      <p:font typeface="Catamaran Medium"/>
      <p:regular r:id="rId77"/>
      <p:bold r:id="rId78"/>
    </p:embeddedFont>
    <p:embeddedFont>
      <p:font typeface="Hind Siliguri Medium"/>
      <p:regular r:id="rId79"/>
      <p:bold r:id="rId80"/>
    </p:embeddedFont>
    <p:embeddedFont>
      <p:font typeface="Hind Siliguri"/>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1F5AC4-AACA-412F-B784-E586E780DFBC}">
  <a:tblStyle styleId="{451F5AC4-AACA-412F-B784-E586E780DF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indSiliguriMedium-bold.fntdata"/><Relationship Id="rId82" Type="http://schemas.openxmlformats.org/officeDocument/2006/relationships/font" Target="fonts/HindSiliguri-bold.fntdata"/><Relationship Id="rId81" Type="http://schemas.openxmlformats.org/officeDocument/2006/relationships/font" Target="fonts/HindSiliguri-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indSiliguriSemiBold-regular.fntdata"/><Relationship Id="rId72" Type="http://schemas.openxmlformats.org/officeDocument/2006/relationships/font" Target="fonts/PalanquinDark-bold.fntdata"/><Relationship Id="rId31" Type="http://schemas.openxmlformats.org/officeDocument/2006/relationships/slide" Target="slides/slide25.xml"/><Relationship Id="rId75" Type="http://schemas.openxmlformats.org/officeDocument/2006/relationships/font" Target="fonts/CatamaranSemiBold-regular.fntdata"/><Relationship Id="rId30" Type="http://schemas.openxmlformats.org/officeDocument/2006/relationships/slide" Target="slides/slide24.xml"/><Relationship Id="rId74" Type="http://schemas.openxmlformats.org/officeDocument/2006/relationships/font" Target="fonts/HindSiliguriSemiBold-bold.fntdata"/><Relationship Id="rId33" Type="http://schemas.openxmlformats.org/officeDocument/2006/relationships/slide" Target="slides/slide27.xml"/><Relationship Id="rId77" Type="http://schemas.openxmlformats.org/officeDocument/2006/relationships/font" Target="fonts/CatamaranMedium-regular.fntdata"/><Relationship Id="rId32" Type="http://schemas.openxmlformats.org/officeDocument/2006/relationships/slide" Target="slides/slide26.xml"/><Relationship Id="rId76" Type="http://schemas.openxmlformats.org/officeDocument/2006/relationships/font" Target="fonts/CatamaranSemiBold-bold.fntdata"/><Relationship Id="rId35" Type="http://schemas.openxmlformats.org/officeDocument/2006/relationships/slide" Target="slides/slide29.xml"/><Relationship Id="rId79" Type="http://schemas.openxmlformats.org/officeDocument/2006/relationships/font" Target="fonts/HindSiliguriMedium-regular.fntdata"/><Relationship Id="rId34" Type="http://schemas.openxmlformats.org/officeDocument/2006/relationships/slide" Target="slides/slide28.xml"/><Relationship Id="rId78" Type="http://schemas.openxmlformats.org/officeDocument/2006/relationships/font" Target="fonts/CatamaranMedium-bold.fntdata"/><Relationship Id="rId71" Type="http://schemas.openxmlformats.org/officeDocument/2006/relationships/font" Target="fonts/PalanquinDark-regular.fntdata"/><Relationship Id="rId70" Type="http://schemas.openxmlformats.org/officeDocument/2006/relationships/font" Target="fonts/Catamaran-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atamaran-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931ede05e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931ede05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3931ede05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3931ede05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Advantage: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Proper pre-processing steps provides a good foundation for the model training afterwards. </a:t>
            </a:r>
            <a:endParaRPr>
              <a:solidFill>
                <a:schemeClr val="dk1"/>
              </a:solidFill>
            </a:endParaRPr>
          </a:p>
          <a:p>
            <a:pPr indent="0" lvl="0" marL="0" rtl="0" algn="l">
              <a:spcBef>
                <a:spcPts val="0"/>
              </a:spcBef>
              <a:spcAft>
                <a:spcPts val="0"/>
              </a:spcAft>
              <a:buNone/>
            </a:pPr>
            <a:r>
              <a:rPr lang="en">
                <a:solidFill>
                  <a:schemeClr val="dk1"/>
                </a:solidFill>
              </a:rPr>
              <a:t>A key highlight is feature Selection, where researcher reduced attributes to 34, to ensure only the most relevant features contribute to predictions.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Disadvantage: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Risk of Overfitting – Extremely high accuracy such as Adaboosting has a 99.99% accuracy, suggests the models may be overfitting, meaning it memorises the training data instead of learning</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30c6720ef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30c6720ef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Another study titled 'Applying Machine Learning to the Development of Prediction Models for Bank Deposit Subscription' by Sipu Hou in 2022 has the same objective as our current topic.</a:t>
            </a:r>
            <a:endParaRPr>
              <a:solidFill>
                <a:schemeClr val="dk1"/>
              </a:solidFill>
            </a:endParaRPr>
          </a:p>
          <a:p>
            <a:pPr indent="0" lvl="0" marL="0" rtl="0" algn="l">
              <a:lnSpc>
                <a:spcPct val="100000"/>
              </a:lnSpc>
              <a:spcBef>
                <a:spcPts val="0"/>
              </a:spcBef>
              <a:spcAft>
                <a:spcPts val="0"/>
              </a:spcAft>
              <a:buNone/>
            </a:pPr>
            <a:r>
              <a:rPr lang="en">
                <a:solidFill>
                  <a:schemeClr val="dk1"/>
                </a:solidFill>
              </a:rPr>
              <a:t>In this study, the researchers worked with a dataset of 45 thousand instances and 20 attributes.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These are the machine learning algorithm they have used and their accuracy.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Random Forest: 91.89%</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Decision Tree: 91.76%</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SVM: 91.72%</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Neural Network: 88.76%</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Naïve Bayes: 86.54%</a:t>
            </a:r>
            <a:endParaRPr>
              <a:solidFill>
                <a:schemeClr val="dk1"/>
              </a:solidFill>
            </a:endParaRPr>
          </a:p>
          <a:p>
            <a:pPr indent="0" lvl="0" marL="0" rtl="0" algn="l">
              <a:lnSpc>
                <a:spcPct val="100000"/>
              </a:lnSpc>
              <a:spcBef>
                <a:spcPts val="0"/>
              </a:spcBef>
              <a:spcAft>
                <a:spcPts val="0"/>
              </a:spcAft>
              <a:buNone/>
            </a:pPr>
            <a:r>
              <a:rPr lang="en">
                <a:solidFill>
                  <a:schemeClr val="dk1"/>
                </a:solidFill>
              </a:rPr>
              <a:t>The pre-processing phase of this study focused mainly on handling missing data.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They outlined three common mechanisms for missing data:</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Missing Completely at Random (MCAR) – Where data is missing without any relation to other variables,</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Missing at Random (MAR) – Missing data that depends on observed variables,</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Missing Not at Random (MNAR) – Where missing data depends on unknown factors, potentially introducing bias.</a:t>
            </a:r>
            <a:endParaRPr>
              <a:solidFill>
                <a:schemeClr val="dk1"/>
              </a:solidFill>
            </a:endParaRPr>
          </a:p>
          <a:p>
            <a:pPr indent="0" lvl="0" marL="0" rtl="0" algn="l">
              <a:lnSpc>
                <a:spcPct val="100000"/>
              </a:lnSpc>
              <a:spcBef>
                <a:spcPts val="0"/>
              </a:spcBef>
              <a:spcAft>
                <a:spcPts val="0"/>
              </a:spcAft>
              <a:buNone/>
            </a:pPr>
            <a:r>
              <a:rPr lang="en">
                <a:solidFill>
                  <a:schemeClr val="dk1"/>
                </a:solidFill>
              </a:rPr>
              <a:t>They have a unique approach to handle missing values in categorical data, such as their “default” attribute. Since there were very few "yes" observations,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they treated "unknown" as a separate category. For other variables with "unknown" values, they simply removed those records </a:t>
            </a:r>
            <a:r>
              <a:rPr lang="en">
                <a:solidFill>
                  <a:schemeClr val="dk1"/>
                </a:solidFill>
              </a:rPr>
              <a:t>except</a:t>
            </a:r>
            <a:r>
              <a:rPr lang="en">
                <a:solidFill>
                  <a:schemeClr val="dk1"/>
                </a:solidFill>
              </a:rPr>
              <a:t> for “default”.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30c6720efb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30c6720efb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Advantage: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Handling Missing Data –  this study has a deeper </a:t>
            </a:r>
            <a:r>
              <a:rPr lang="en">
                <a:solidFill>
                  <a:schemeClr val="dk1"/>
                </a:solidFill>
              </a:rPr>
              <a:t>understanding</a:t>
            </a:r>
            <a:r>
              <a:rPr lang="en">
                <a:solidFill>
                  <a:schemeClr val="dk1"/>
                </a:solidFill>
              </a:rPr>
              <a:t> on </a:t>
            </a:r>
            <a:r>
              <a:rPr lang="en">
                <a:solidFill>
                  <a:schemeClr val="dk1"/>
                </a:solidFill>
              </a:rPr>
              <a:t>classifying</a:t>
            </a:r>
            <a:r>
              <a:rPr lang="en">
                <a:solidFill>
                  <a:schemeClr val="dk1"/>
                </a:solidFill>
              </a:rPr>
              <a:t> missing data and handling techniques which improve data quality and enhance model training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Disadvantage: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Limited Focus on Data Preprocessing – The second study mainly focused on missing data but lacked feature engineering and encoding steps that could improve generalization.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Class Imbalance Concerns – the dataset has unequal class distribution, models may be biased towards the majority class, causing misleading accuracy scores.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with the </a:t>
            </a:r>
            <a:r>
              <a:rPr lang="en">
                <a:solidFill>
                  <a:schemeClr val="dk1"/>
                </a:solidFill>
              </a:rPr>
              <a:t>observation</a:t>
            </a:r>
            <a:r>
              <a:rPr lang="en">
                <a:solidFill>
                  <a:schemeClr val="dk1"/>
                </a:solidFill>
              </a:rPr>
              <a:t> on these 2 studies, we will carefully work out our implementations to prevent similar issues.</a:t>
            </a:r>
            <a:br>
              <a:rPr lang="en">
                <a:solidFill>
                  <a:schemeClr val="dk1"/>
                </a:solidFill>
              </a:rPr>
            </a:br>
            <a:r>
              <a:rPr lang="en">
                <a:solidFill>
                  <a:schemeClr val="dk1"/>
                </a:solidFill>
              </a:rPr>
              <a:t>Moving on, i will pass the time to joanne to share with you on EDA for our project.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 am Huiting from group 18, today my team and I will be presenting on Banki Marketing Machine Learning topic for this group project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30c6720ef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30c6720ef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319bc8c1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319bc8c1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319bc8c1b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319bc8c1b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19bc8c1b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319bc8c1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319bc8c1b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319bc8c1b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rPr lang="en" sz="1000">
                <a:solidFill>
                  <a:schemeClr val="dk1"/>
                </a:solidFill>
              </a:rPr>
              <a:t>This could be due to lower risk profile among retirees and students which leads to higher tendency for term deposit subscription.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3904747c5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3904747c5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rPr lang="en" sz="1050">
                <a:solidFill>
                  <a:schemeClr val="dk1"/>
                </a:solidFill>
              </a:rPr>
              <a:t>Marital status seems to have some influence on the likelihood of subscription.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931ede05e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931ede05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 am Huiting from group 18, today my team and I will be presenting on Banki Marketing Machine Learning topic for this group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3904747c5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3904747c5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3904747c52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3904747c52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904747c52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904747c52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3904747c52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3904747c52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3904747c52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3904747c52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3904747c52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3904747c52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3904747c52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3904747c52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3904747c52_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3904747c52_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3904747c52_3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3904747c52_3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31957bcc8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31957bcc8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345519cc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345519cc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my group members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31957bcc8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31957bcc8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Multicollinearity occurs when two or more independent variables in a dataset are highly correlated. This means they provide redundant information, making it difficult for the model, especially Logistic Regression, to determine which variable is actually influencing the target outcome. This can lead to unstable coefficients, reduced interpretability, and overfitting.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31957bcc8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31957bcc8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31957bcc8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31957bcc8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31957bcc8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31957bcc8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31957bcc8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31957bcc8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31957bcc8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31957bcc8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31957bcc8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31957bcc8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31957bcc8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31957bcc8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30c6720ef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30c6720ef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30c6720ef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30c6720ef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100f2866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3100f2866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a:t>
            </a:r>
            <a:r>
              <a:rPr lang="en"/>
              <a:t>contributions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3904747c5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3904747c5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392eb2072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392eb2072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31aff838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31aff838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31957bcc8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31957bcc8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31aff8389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31aff8389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39245bcdc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39245bcdc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39245bcdc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39245bcdc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39245bcdc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39245bcdc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31957bcc8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31957bcc8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30c6720ef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30c6720ef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6ac5e8787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6ac5e8787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we will be sharing in this presentation.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3904747c5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3904747c5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3904747c5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3904747c5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31957bcc8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31957bcc8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30c6720ef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30c6720ef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31957bcc8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31957bcc8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31957bcc8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31957bcc8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39245bcd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39245bcd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39245bcdc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39245bcdc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39245bcdc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39245bcdc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31957bcc8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31957bcc8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383c824d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383c824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31aff8389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31aff8389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3100f2866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3100f2866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30c6720ef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30c6720ef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0c6720ef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30c6720ef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Typically, banks rely on phone calls to reach potential customers. However, making calls without a targeted approach can be time-consuming and inefficient. Our project focuses on identifying patterns that indicate which clients are more likely to subscribe to a term deposit.</a:t>
            </a:r>
            <a:endParaRPr/>
          </a:p>
          <a:p>
            <a:pPr indent="0" lvl="0" marL="0" rtl="0" algn="l">
              <a:lnSpc>
                <a:spcPct val="100000"/>
              </a:lnSpc>
              <a:spcBef>
                <a:spcPts val="0"/>
              </a:spcBef>
              <a:spcAft>
                <a:spcPts val="0"/>
              </a:spcAft>
              <a:buClr>
                <a:schemeClr val="dk1"/>
              </a:buClr>
              <a:buSzPts val="1100"/>
              <a:buFont typeface="Arial"/>
              <a:buNone/>
            </a:pPr>
            <a:r>
              <a:rPr lang="en"/>
              <a:t>The key objectives of this project are:</a:t>
            </a:r>
            <a:endParaRPr/>
          </a:p>
          <a:p>
            <a:pPr indent="-298450" lvl="0" marL="457200" rtl="0" algn="l">
              <a:lnSpc>
                <a:spcPct val="100000"/>
              </a:lnSpc>
              <a:spcBef>
                <a:spcPts val="0"/>
              </a:spcBef>
              <a:spcAft>
                <a:spcPts val="0"/>
              </a:spcAft>
              <a:buClr>
                <a:schemeClr val="dk1"/>
              </a:buClr>
              <a:buSzPts val="1100"/>
              <a:buChar char="●"/>
            </a:pPr>
            <a:r>
              <a:rPr lang="en"/>
              <a:t>To improve the efficiency of marketing campaigns.</a:t>
            </a:r>
            <a:endParaRPr/>
          </a:p>
          <a:p>
            <a:pPr indent="-298450" lvl="0" marL="457200" rtl="0" algn="l">
              <a:lnSpc>
                <a:spcPct val="100000"/>
              </a:lnSpc>
              <a:spcBef>
                <a:spcPts val="0"/>
              </a:spcBef>
              <a:spcAft>
                <a:spcPts val="0"/>
              </a:spcAft>
              <a:buClr>
                <a:schemeClr val="dk1"/>
              </a:buClr>
              <a:buSzPts val="1100"/>
              <a:buChar char="●"/>
            </a:pPr>
            <a:r>
              <a:rPr lang="en"/>
              <a:t>To reduce unnecessary contact with uninterested clients.</a:t>
            </a:r>
            <a:endParaRPr/>
          </a:p>
          <a:p>
            <a:pPr indent="-298450" lvl="0" marL="457200" rtl="0" algn="l">
              <a:lnSpc>
                <a:spcPct val="100000"/>
              </a:lnSpc>
              <a:spcBef>
                <a:spcPts val="0"/>
              </a:spcBef>
              <a:spcAft>
                <a:spcPts val="0"/>
              </a:spcAft>
              <a:buClr>
                <a:schemeClr val="dk1"/>
              </a:buClr>
              <a:buSzPts val="1100"/>
              <a:buChar char="●"/>
            </a:pPr>
            <a:r>
              <a:rPr lang="en"/>
              <a:t>To increase the success rate of term deposit subscriptions.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This study is important because a well-trained model can help banks refine their marketing strategies, reducing costs while improving effectiveness. </a:t>
            </a:r>
            <a:endParaRPr/>
          </a:p>
          <a:p>
            <a:pPr indent="0" lvl="0" marL="0" rtl="0" algn="l">
              <a:lnSpc>
                <a:spcPct val="100000"/>
              </a:lnSpc>
              <a:spcBef>
                <a:spcPts val="0"/>
              </a:spcBef>
              <a:spcAft>
                <a:spcPts val="0"/>
              </a:spcAft>
              <a:buNone/>
            </a:pPr>
            <a:r>
              <a:rPr lang="en"/>
              <a:t>Moreover, this project highlights how Machine Learning can be applied to real-world scenarios, making marketing efforts more data-driven and impactful.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30c6720ef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30c6720e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383c824d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383c824d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now look at a recent study titled 'Bank Loan Prediction Using Machine Learning Techniques' by Haque and Hassan publish in 2024.</a:t>
            </a:r>
            <a:endParaRPr>
              <a:solidFill>
                <a:schemeClr val="dk1"/>
              </a:solidFill>
            </a:endParaRPr>
          </a:p>
          <a:p>
            <a:pPr indent="0" lvl="0" marL="0" rtl="0" algn="l">
              <a:lnSpc>
                <a:spcPct val="115000"/>
              </a:lnSpc>
              <a:spcBef>
                <a:spcPts val="0"/>
              </a:spcBef>
              <a:spcAft>
                <a:spcPts val="0"/>
              </a:spcAft>
              <a:buNone/>
            </a:pPr>
            <a:r>
              <a:rPr lang="en">
                <a:solidFill>
                  <a:schemeClr val="dk1"/>
                </a:solidFill>
              </a:rPr>
              <a:t>In their study, they used a large dataset with 148 thousand instances and 37 attributes.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are the machine learning algorithm they have used and their accuracy.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AdaBoosting: 99.99%</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Random Forest Classifier: 99.98%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Decision Tree: 99.93%</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SVM: 99.87%</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Gaussian Naive Bayes: 77.10%</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data pre-processing steps included: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Removing missing values,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Selecting significant features (they reduced attributes to 34 that captured the key relationships),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Encoding non-numerical data into a numerical format,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performing EDA.</a:t>
            </a:r>
            <a:endParaRPr>
              <a:solidFill>
                <a:schemeClr val="dk1"/>
              </a:solidFill>
            </a:endParaRPr>
          </a:p>
          <a:p>
            <a:pPr indent="0" lvl="0" marL="0" rtl="0" algn="l">
              <a:lnSpc>
                <a:spcPct val="115000"/>
              </a:lnSpc>
              <a:spcBef>
                <a:spcPts val="0"/>
              </a:spcBef>
              <a:spcAft>
                <a:spcPts val="0"/>
              </a:spcAft>
              <a:buNone/>
            </a:pPr>
            <a:r>
              <a:rPr lang="en">
                <a:solidFill>
                  <a:schemeClr val="dk1"/>
                </a:solidFill>
              </a:rPr>
              <a:t>Although the focus of this study is on loan approval predictions, its methodology and findings are quite relevant to our project on forecasting term deposit subscriptions.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Both involve binary classification, and rely on customer demographics and financial data.</a:t>
            </a:r>
            <a:endParaRPr>
              <a:solidFill>
                <a:schemeClr val="dk1"/>
              </a:solidFill>
            </a:endParaRPr>
          </a:p>
          <a:p>
            <a:pPr indent="0" lvl="0" marL="0" rtl="0" algn="l">
              <a:lnSpc>
                <a:spcPct val="115000"/>
              </a:lnSpc>
              <a:spcBef>
                <a:spcPts val="0"/>
              </a:spcBef>
              <a:spcAft>
                <a:spcPts val="0"/>
              </a:spcAft>
              <a:buNone/>
            </a:pPr>
            <a:r>
              <a:rPr lang="en">
                <a:solidFill>
                  <a:schemeClr val="dk1"/>
                </a:solidFill>
              </a:rPr>
              <a:t>However, we should be cautious when interpreting their results. Because the high accuracy, especially for models like AdaBoosting and Random Forest, could be a sign of overfitting.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Which means the model is capturing not just the underlying patterns, but memorising the dataset.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98150" y="295800"/>
            <a:ext cx="8747700" cy="4551900"/>
          </a:xfrm>
          <a:prstGeom prst="roundRect">
            <a:avLst>
              <a:gd fmla="val 338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flipH="1">
            <a:off x="722369" y="1125307"/>
            <a:ext cx="4252500" cy="2205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5500"/>
              <a:buNone/>
              <a:defRPr sz="4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1" name="Google Shape;11;p2"/>
          <p:cNvSpPr txBox="1"/>
          <p:nvPr>
            <p:ph idx="1" type="subTitle"/>
          </p:nvPr>
        </p:nvSpPr>
        <p:spPr>
          <a:xfrm flipH="1">
            <a:off x="722369" y="3612482"/>
            <a:ext cx="4252500" cy="46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p:nvPr/>
        </p:nvSpPr>
        <p:spPr>
          <a:xfrm>
            <a:off x="198150" y="295800"/>
            <a:ext cx="8747700" cy="4551900"/>
          </a:xfrm>
          <a:prstGeom prst="roundRect">
            <a:avLst>
              <a:gd fmla="val 338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hasCustomPrompt="1" type="title"/>
          </p:nvPr>
        </p:nvSpPr>
        <p:spPr>
          <a:xfrm>
            <a:off x="1468050" y="1809750"/>
            <a:ext cx="6207900" cy="1172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48" name="Google Shape;48;p11"/>
          <p:cNvSpPr txBox="1"/>
          <p:nvPr>
            <p:ph idx="1" type="subTitle"/>
          </p:nvPr>
        </p:nvSpPr>
        <p:spPr>
          <a:xfrm flipH="1">
            <a:off x="1468050" y="3186441"/>
            <a:ext cx="62079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6_1">
    <p:spTree>
      <p:nvGrpSpPr>
        <p:cNvPr id="50" name="Shape 50"/>
        <p:cNvGrpSpPr/>
        <p:nvPr/>
      </p:nvGrpSpPr>
      <p:grpSpPr>
        <a:xfrm>
          <a:off x="0" y="0"/>
          <a:ext cx="0" cy="0"/>
          <a:chOff x="0" y="0"/>
          <a:chExt cx="0" cy="0"/>
        </a:xfrm>
      </p:grpSpPr>
      <p:sp>
        <p:nvSpPr>
          <p:cNvPr id="51" name="Google Shape;51;p13"/>
          <p:cNvSpPr/>
          <p:nvPr/>
        </p:nvSpPr>
        <p:spPr>
          <a:xfrm>
            <a:off x="198150" y="1161900"/>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hasCustomPrompt="1" type="title"/>
          </p:nvPr>
        </p:nvSpPr>
        <p:spPr>
          <a:xfrm>
            <a:off x="844722" y="190161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3" name="Google Shape;53;p13"/>
          <p:cNvSpPr txBox="1"/>
          <p:nvPr>
            <p:ph idx="1" type="subTitle"/>
          </p:nvPr>
        </p:nvSpPr>
        <p:spPr>
          <a:xfrm>
            <a:off x="1815700" y="1662046"/>
            <a:ext cx="23952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54" name="Google Shape;54;p13"/>
          <p:cNvSpPr txBox="1"/>
          <p:nvPr>
            <p:ph idx="2" type="subTitle"/>
          </p:nvPr>
        </p:nvSpPr>
        <p:spPr>
          <a:xfrm>
            <a:off x="1815700" y="2024516"/>
            <a:ext cx="2395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5" name="Google Shape;55;p13"/>
          <p:cNvSpPr txBox="1"/>
          <p:nvPr>
            <p:ph hasCustomPrompt="1" idx="3" type="title"/>
          </p:nvPr>
        </p:nvSpPr>
        <p:spPr>
          <a:xfrm>
            <a:off x="844722" y="3580843"/>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6" name="Google Shape;56;p13"/>
          <p:cNvSpPr txBox="1"/>
          <p:nvPr>
            <p:ph idx="4" type="subTitle"/>
          </p:nvPr>
        </p:nvSpPr>
        <p:spPr>
          <a:xfrm>
            <a:off x="1815700" y="3341263"/>
            <a:ext cx="23952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57" name="Google Shape;57;p13"/>
          <p:cNvSpPr txBox="1"/>
          <p:nvPr>
            <p:ph idx="5" type="subTitle"/>
          </p:nvPr>
        </p:nvSpPr>
        <p:spPr>
          <a:xfrm>
            <a:off x="1815700" y="3703733"/>
            <a:ext cx="2395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8" name="Google Shape;58;p13"/>
          <p:cNvSpPr txBox="1"/>
          <p:nvPr>
            <p:ph hasCustomPrompt="1" idx="6" type="title"/>
          </p:nvPr>
        </p:nvSpPr>
        <p:spPr>
          <a:xfrm>
            <a:off x="4946586" y="190161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9" name="Google Shape;59;p13"/>
          <p:cNvSpPr txBox="1"/>
          <p:nvPr>
            <p:ph idx="7" type="subTitle"/>
          </p:nvPr>
        </p:nvSpPr>
        <p:spPr>
          <a:xfrm>
            <a:off x="5917568" y="1662046"/>
            <a:ext cx="23952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60" name="Google Shape;60;p13"/>
          <p:cNvSpPr txBox="1"/>
          <p:nvPr>
            <p:ph idx="8" type="subTitle"/>
          </p:nvPr>
        </p:nvSpPr>
        <p:spPr>
          <a:xfrm>
            <a:off x="5917568" y="2024513"/>
            <a:ext cx="2395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61" name="Google Shape;61;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62" name="Google Shape;62;p13"/>
          <p:cNvSpPr txBox="1"/>
          <p:nvPr>
            <p:ph hasCustomPrompt="1" idx="13" type="title"/>
          </p:nvPr>
        </p:nvSpPr>
        <p:spPr>
          <a:xfrm>
            <a:off x="4946592" y="3580848"/>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3" name="Google Shape;63;p13"/>
          <p:cNvSpPr txBox="1"/>
          <p:nvPr>
            <p:ph idx="14" type="subTitle"/>
          </p:nvPr>
        </p:nvSpPr>
        <p:spPr>
          <a:xfrm>
            <a:off x="5917568" y="3341268"/>
            <a:ext cx="23952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64" name="Google Shape;64;p13"/>
          <p:cNvSpPr txBox="1"/>
          <p:nvPr>
            <p:ph idx="15" type="subTitle"/>
          </p:nvPr>
        </p:nvSpPr>
        <p:spPr>
          <a:xfrm>
            <a:off x="5917568" y="3703754"/>
            <a:ext cx="2395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
    <p:spTree>
      <p:nvGrpSpPr>
        <p:cNvPr id="65" name="Shape 65"/>
        <p:cNvGrpSpPr/>
        <p:nvPr/>
      </p:nvGrpSpPr>
      <p:grpSpPr>
        <a:xfrm>
          <a:off x="0" y="0"/>
          <a:ext cx="0" cy="0"/>
          <a:chOff x="0" y="0"/>
          <a:chExt cx="0" cy="0"/>
        </a:xfrm>
      </p:grpSpPr>
      <p:sp>
        <p:nvSpPr>
          <p:cNvPr id="66" name="Google Shape;66;p14"/>
          <p:cNvSpPr/>
          <p:nvPr/>
        </p:nvSpPr>
        <p:spPr>
          <a:xfrm>
            <a:off x="198150" y="295800"/>
            <a:ext cx="8747700" cy="4551900"/>
          </a:xfrm>
          <a:prstGeom prst="roundRect">
            <a:avLst>
              <a:gd fmla="val 338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type="title"/>
          </p:nvPr>
        </p:nvSpPr>
        <p:spPr>
          <a:xfrm>
            <a:off x="944688" y="3492729"/>
            <a:ext cx="3392700" cy="402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lvl1pPr>
            <a:lvl2pPr lvl="1" rtl="0" algn="ctr">
              <a:spcBef>
                <a:spcPts val="0"/>
              </a:spcBef>
              <a:spcAft>
                <a:spcPts val="0"/>
              </a:spcAft>
              <a:buNone/>
              <a:defRPr sz="2000"/>
            </a:lvl2pPr>
            <a:lvl3pPr lvl="2" rtl="0" algn="ctr">
              <a:spcBef>
                <a:spcPts val="0"/>
              </a:spcBef>
              <a:spcAft>
                <a:spcPts val="0"/>
              </a:spcAft>
              <a:buNone/>
              <a:defRPr sz="2000"/>
            </a:lvl3pPr>
            <a:lvl4pPr lvl="3" rtl="0" algn="ctr">
              <a:spcBef>
                <a:spcPts val="0"/>
              </a:spcBef>
              <a:spcAft>
                <a:spcPts val="0"/>
              </a:spcAft>
              <a:buNone/>
              <a:defRPr sz="2000"/>
            </a:lvl4pPr>
            <a:lvl5pPr lvl="4" rtl="0" algn="ctr">
              <a:spcBef>
                <a:spcPts val="0"/>
              </a:spcBef>
              <a:spcAft>
                <a:spcPts val="0"/>
              </a:spcAft>
              <a:buNone/>
              <a:defRPr sz="2000"/>
            </a:lvl5pPr>
            <a:lvl6pPr lvl="5" rtl="0" algn="ctr">
              <a:spcBef>
                <a:spcPts val="0"/>
              </a:spcBef>
              <a:spcAft>
                <a:spcPts val="0"/>
              </a:spcAft>
              <a:buNone/>
              <a:defRPr sz="2000"/>
            </a:lvl6pPr>
            <a:lvl7pPr lvl="6" rtl="0" algn="ctr">
              <a:spcBef>
                <a:spcPts val="0"/>
              </a:spcBef>
              <a:spcAft>
                <a:spcPts val="0"/>
              </a:spcAft>
              <a:buNone/>
              <a:defRPr sz="2000"/>
            </a:lvl7pPr>
            <a:lvl8pPr lvl="7" rtl="0" algn="ctr">
              <a:spcBef>
                <a:spcPts val="0"/>
              </a:spcBef>
              <a:spcAft>
                <a:spcPts val="0"/>
              </a:spcAft>
              <a:buNone/>
              <a:defRPr sz="2000"/>
            </a:lvl8pPr>
            <a:lvl9pPr lvl="8" rtl="0" algn="ctr">
              <a:spcBef>
                <a:spcPts val="0"/>
              </a:spcBef>
              <a:spcAft>
                <a:spcPts val="0"/>
              </a:spcAft>
              <a:buNone/>
              <a:defRPr sz="2000"/>
            </a:lvl9pPr>
          </a:lstStyle>
          <a:p/>
        </p:txBody>
      </p:sp>
      <p:sp>
        <p:nvSpPr>
          <p:cNvPr id="68" name="Google Shape;68;p14"/>
          <p:cNvSpPr txBox="1"/>
          <p:nvPr>
            <p:ph idx="1" type="subTitle"/>
          </p:nvPr>
        </p:nvSpPr>
        <p:spPr>
          <a:xfrm>
            <a:off x="944688" y="1216227"/>
            <a:ext cx="3392700" cy="1936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vl2pPr>
            <a:lvl3pPr lvl="2" rtl="0" algn="ctr">
              <a:spcBef>
                <a:spcPts val="0"/>
              </a:spcBef>
              <a:spcAft>
                <a:spcPts val="0"/>
              </a:spcAft>
              <a:buNone/>
              <a:defRPr sz="2400"/>
            </a:lvl3pPr>
            <a:lvl4pPr lvl="3" rtl="0" algn="ctr">
              <a:spcBef>
                <a:spcPts val="0"/>
              </a:spcBef>
              <a:spcAft>
                <a:spcPts val="0"/>
              </a:spcAft>
              <a:buNone/>
              <a:defRPr sz="2400"/>
            </a:lvl4pPr>
            <a:lvl5pPr lvl="4" rtl="0" algn="ctr">
              <a:spcBef>
                <a:spcPts val="0"/>
              </a:spcBef>
              <a:spcAft>
                <a:spcPts val="0"/>
              </a:spcAft>
              <a:buNone/>
              <a:defRPr sz="2400"/>
            </a:lvl5pPr>
            <a:lvl6pPr lvl="5" rtl="0" algn="ctr">
              <a:spcBef>
                <a:spcPts val="0"/>
              </a:spcBef>
              <a:spcAft>
                <a:spcPts val="0"/>
              </a:spcAft>
              <a:buNone/>
              <a:defRPr sz="2400"/>
            </a:lvl6pPr>
            <a:lvl7pPr lvl="6" rtl="0" algn="ctr">
              <a:spcBef>
                <a:spcPts val="0"/>
              </a:spcBef>
              <a:spcAft>
                <a:spcPts val="0"/>
              </a:spcAft>
              <a:buNone/>
              <a:defRPr sz="2400"/>
            </a:lvl7pPr>
            <a:lvl8pPr lvl="7" rtl="0" algn="ctr">
              <a:spcBef>
                <a:spcPts val="0"/>
              </a:spcBef>
              <a:spcAft>
                <a:spcPts val="0"/>
              </a:spcAft>
              <a:buNone/>
              <a:defRPr sz="2400"/>
            </a:lvl8pPr>
            <a:lvl9pPr lvl="8" rtl="0" algn="ctr">
              <a:spcBef>
                <a:spcPts val="0"/>
              </a:spcBef>
              <a:spcAft>
                <a:spcPts val="0"/>
              </a:spcAft>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69" name="Shape 69"/>
        <p:cNvGrpSpPr/>
        <p:nvPr/>
      </p:nvGrpSpPr>
      <p:grpSpPr>
        <a:xfrm>
          <a:off x="0" y="0"/>
          <a:ext cx="0" cy="0"/>
          <a:chOff x="0" y="0"/>
          <a:chExt cx="0" cy="0"/>
        </a:xfrm>
      </p:grpSpPr>
      <p:sp>
        <p:nvSpPr>
          <p:cNvPr id="70" name="Google Shape;70;p15"/>
          <p:cNvSpPr/>
          <p:nvPr/>
        </p:nvSpPr>
        <p:spPr>
          <a:xfrm>
            <a:off x="198150" y="1161900"/>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idx="1" type="body"/>
          </p:nvPr>
        </p:nvSpPr>
        <p:spPr>
          <a:xfrm>
            <a:off x="4748375" y="2544100"/>
            <a:ext cx="3675600" cy="19971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100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72" name="Google Shape;72;p15"/>
          <p:cNvSpPr txBox="1"/>
          <p:nvPr>
            <p:ph idx="2" type="body"/>
          </p:nvPr>
        </p:nvSpPr>
        <p:spPr>
          <a:xfrm>
            <a:off x="720013" y="1457725"/>
            <a:ext cx="3675600" cy="30834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a:lvl1pPr>
            <a:lvl2pPr indent="-330200" lvl="1" marL="914400" rtl="0">
              <a:lnSpc>
                <a:spcPct val="100000"/>
              </a:lnSpc>
              <a:spcBef>
                <a:spcPts val="100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73" name="Google Shape;73;p1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None/>
              <a:defRPr sz="3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_1_2_1_1">
    <p:spTree>
      <p:nvGrpSpPr>
        <p:cNvPr id="74" name="Shape 74"/>
        <p:cNvGrpSpPr/>
        <p:nvPr/>
      </p:nvGrpSpPr>
      <p:grpSpPr>
        <a:xfrm>
          <a:off x="0" y="0"/>
          <a:ext cx="0" cy="0"/>
          <a:chOff x="0" y="0"/>
          <a:chExt cx="0" cy="0"/>
        </a:xfrm>
      </p:grpSpPr>
      <p:sp>
        <p:nvSpPr>
          <p:cNvPr id="75" name="Google Shape;75;p16"/>
          <p:cNvSpPr/>
          <p:nvPr/>
        </p:nvSpPr>
        <p:spPr>
          <a:xfrm>
            <a:off x="198150" y="1161975"/>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hasCustomPrompt="1" type="title"/>
          </p:nvPr>
        </p:nvSpPr>
        <p:spPr>
          <a:xfrm>
            <a:off x="4490604" y="1901621"/>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7" name="Google Shape;77;p16"/>
          <p:cNvSpPr txBox="1"/>
          <p:nvPr>
            <p:ph idx="1" type="subTitle"/>
          </p:nvPr>
        </p:nvSpPr>
        <p:spPr>
          <a:xfrm>
            <a:off x="5441939" y="1662050"/>
            <a:ext cx="2864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78" name="Google Shape;78;p16"/>
          <p:cNvSpPr txBox="1"/>
          <p:nvPr>
            <p:ph idx="2" type="subTitle"/>
          </p:nvPr>
        </p:nvSpPr>
        <p:spPr>
          <a:xfrm>
            <a:off x="5441939" y="2024516"/>
            <a:ext cx="28644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9" name="Google Shape;79;p16"/>
          <p:cNvSpPr txBox="1"/>
          <p:nvPr>
            <p:ph hasCustomPrompt="1" idx="3" type="title"/>
          </p:nvPr>
        </p:nvSpPr>
        <p:spPr>
          <a:xfrm>
            <a:off x="4490604" y="3580843"/>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0" name="Google Shape;80;p16"/>
          <p:cNvSpPr txBox="1"/>
          <p:nvPr>
            <p:ph idx="4" type="subTitle"/>
          </p:nvPr>
        </p:nvSpPr>
        <p:spPr>
          <a:xfrm>
            <a:off x="5441939" y="3341267"/>
            <a:ext cx="2864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81" name="Google Shape;81;p16"/>
          <p:cNvSpPr txBox="1"/>
          <p:nvPr>
            <p:ph idx="5" type="subTitle"/>
          </p:nvPr>
        </p:nvSpPr>
        <p:spPr>
          <a:xfrm>
            <a:off x="5441939" y="3703752"/>
            <a:ext cx="28644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2" name="Google Shape;82;p16"/>
          <p:cNvSpPr txBox="1"/>
          <p:nvPr>
            <p:ph idx="6"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
    <p:spTree>
      <p:nvGrpSpPr>
        <p:cNvPr id="83" name="Shape 83"/>
        <p:cNvGrpSpPr/>
        <p:nvPr/>
      </p:nvGrpSpPr>
      <p:grpSpPr>
        <a:xfrm>
          <a:off x="0" y="0"/>
          <a:ext cx="0" cy="0"/>
          <a:chOff x="0" y="0"/>
          <a:chExt cx="0" cy="0"/>
        </a:xfrm>
      </p:grpSpPr>
      <p:sp>
        <p:nvSpPr>
          <p:cNvPr id="84" name="Google Shape;84;p17"/>
          <p:cNvSpPr/>
          <p:nvPr/>
        </p:nvSpPr>
        <p:spPr>
          <a:xfrm>
            <a:off x="198150" y="1161975"/>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86" name="Google Shape;86;p17"/>
          <p:cNvSpPr txBox="1"/>
          <p:nvPr>
            <p:ph hasCustomPrompt="1" idx="2" type="title"/>
          </p:nvPr>
        </p:nvSpPr>
        <p:spPr>
          <a:xfrm>
            <a:off x="840113" y="160157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7" name="Google Shape;87;p17"/>
          <p:cNvSpPr txBox="1"/>
          <p:nvPr>
            <p:ph idx="1" type="subTitle"/>
          </p:nvPr>
        </p:nvSpPr>
        <p:spPr>
          <a:xfrm>
            <a:off x="1815700" y="1362000"/>
            <a:ext cx="2908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88" name="Google Shape;88;p17"/>
          <p:cNvSpPr txBox="1"/>
          <p:nvPr>
            <p:ph idx="3" type="subTitle"/>
          </p:nvPr>
        </p:nvSpPr>
        <p:spPr>
          <a:xfrm>
            <a:off x="1815700" y="1724473"/>
            <a:ext cx="29088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9" name="Google Shape;89;p17"/>
          <p:cNvSpPr txBox="1"/>
          <p:nvPr>
            <p:ph hasCustomPrompt="1" idx="4" type="title"/>
          </p:nvPr>
        </p:nvSpPr>
        <p:spPr>
          <a:xfrm>
            <a:off x="840113" y="2736911"/>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0" name="Google Shape;90;p17"/>
          <p:cNvSpPr txBox="1"/>
          <p:nvPr>
            <p:ph idx="5" type="subTitle"/>
          </p:nvPr>
        </p:nvSpPr>
        <p:spPr>
          <a:xfrm>
            <a:off x="1815700" y="2497338"/>
            <a:ext cx="2908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91" name="Google Shape;91;p17"/>
          <p:cNvSpPr txBox="1"/>
          <p:nvPr>
            <p:ph idx="6" type="subTitle"/>
          </p:nvPr>
        </p:nvSpPr>
        <p:spPr>
          <a:xfrm>
            <a:off x="1815700" y="2859811"/>
            <a:ext cx="29088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92" name="Google Shape;92;p17"/>
          <p:cNvSpPr txBox="1"/>
          <p:nvPr>
            <p:ph hasCustomPrompt="1" idx="7" type="title"/>
          </p:nvPr>
        </p:nvSpPr>
        <p:spPr>
          <a:xfrm>
            <a:off x="840113" y="387224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3" name="Google Shape;93;p17"/>
          <p:cNvSpPr txBox="1"/>
          <p:nvPr>
            <p:ph idx="8" type="subTitle"/>
          </p:nvPr>
        </p:nvSpPr>
        <p:spPr>
          <a:xfrm>
            <a:off x="1815700" y="3632677"/>
            <a:ext cx="2908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94" name="Google Shape;94;p17"/>
          <p:cNvSpPr txBox="1"/>
          <p:nvPr>
            <p:ph idx="9" type="subTitle"/>
          </p:nvPr>
        </p:nvSpPr>
        <p:spPr>
          <a:xfrm>
            <a:off x="1815700" y="3995150"/>
            <a:ext cx="29088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1">
    <p:spTree>
      <p:nvGrpSpPr>
        <p:cNvPr id="95" name="Shape 95"/>
        <p:cNvGrpSpPr/>
        <p:nvPr/>
      </p:nvGrpSpPr>
      <p:grpSpPr>
        <a:xfrm>
          <a:off x="0" y="0"/>
          <a:ext cx="0" cy="0"/>
          <a:chOff x="0" y="0"/>
          <a:chExt cx="0" cy="0"/>
        </a:xfrm>
      </p:grpSpPr>
      <p:sp>
        <p:nvSpPr>
          <p:cNvPr id="96" name="Google Shape;96;p18"/>
          <p:cNvSpPr/>
          <p:nvPr/>
        </p:nvSpPr>
        <p:spPr>
          <a:xfrm>
            <a:off x="198150" y="1161900"/>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hasCustomPrompt="1" type="title"/>
          </p:nvPr>
        </p:nvSpPr>
        <p:spPr>
          <a:xfrm>
            <a:off x="1530661" y="210281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8" name="Google Shape;98;p18"/>
          <p:cNvSpPr txBox="1"/>
          <p:nvPr>
            <p:ph idx="1" type="subTitle"/>
          </p:nvPr>
        </p:nvSpPr>
        <p:spPr>
          <a:xfrm>
            <a:off x="829711" y="2876268"/>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99" name="Google Shape;99;p18"/>
          <p:cNvSpPr txBox="1"/>
          <p:nvPr>
            <p:ph idx="2" type="subTitle"/>
          </p:nvPr>
        </p:nvSpPr>
        <p:spPr>
          <a:xfrm>
            <a:off x="829711" y="3247668"/>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0" name="Google Shape;100;p18"/>
          <p:cNvSpPr txBox="1"/>
          <p:nvPr>
            <p:ph hasCustomPrompt="1" idx="3" type="title"/>
          </p:nvPr>
        </p:nvSpPr>
        <p:spPr>
          <a:xfrm>
            <a:off x="4129048" y="210281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1" name="Google Shape;101;p18"/>
          <p:cNvSpPr txBox="1"/>
          <p:nvPr>
            <p:ph idx="4" type="subTitle"/>
          </p:nvPr>
        </p:nvSpPr>
        <p:spPr>
          <a:xfrm>
            <a:off x="3428103" y="2876268"/>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02" name="Google Shape;102;p18"/>
          <p:cNvSpPr txBox="1"/>
          <p:nvPr>
            <p:ph idx="5" type="subTitle"/>
          </p:nvPr>
        </p:nvSpPr>
        <p:spPr>
          <a:xfrm>
            <a:off x="3428103" y="3247668"/>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3" name="Google Shape;103;p18"/>
          <p:cNvSpPr txBox="1"/>
          <p:nvPr>
            <p:ph hasCustomPrompt="1" idx="6" type="title"/>
          </p:nvPr>
        </p:nvSpPr>
        <p:spPr>
          <a:xfrm>
            <a:off x="6727436" y="210281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4" name="Google Shape;104;p18"/>
          <p:cNvSpPr txBox="1"/>
          <p:nvPr>
            <p:ph idx="7" type="subTitle"/>
          </p:nvPr>
        </p:nvSpPr>
        <p:spPr>
          <a:xfrm>
            <a:off x="6026489" y="2876268"/>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05" name="Google Shape;105;p18"/>
          <p:cNvSpPr txBox="1"/>
          <p:nvPr>
            <p:ph idx="8" type="subTitle"/>
          </p:nvPr>
        </p:nvSpPr>
        <p:spPr>
          <a:xfrm>
            <a:off x="6026489" y="3247668"/>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6" name="Google Shape;106;p18"/>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107" name="Shape 107"/>
        <p:cNvGrpSpPr/>
        <p:nvPr/>
      </p:nvGrpSpPr>
      <p:grpSpPr>
        <a:xfrm>
          <a:off x="0" y="0"/>
          <a:ext cx="0" cy="0"/>
          <a:chOff x="0" y="0"/>
          <a:chExt cx="0" cy="0"/>
        </a:xfrm>
      </p:grpSpPr>
      <p:sp>
        <p:nvSpPr>
          <p:cNvPr id="108" name="Google Shape;108;p19"/>
          <p:cNvSpPr/>
          <p:nvPr/>
        </p:nvSpPr>
        <p:spPr>
          <a:xfrm>
            <a:off x="198150" y="1161975"/>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txBox="1"/>
          <p:nvPr>
            <p:ph type="title"/>
          </p:nvPr>
        </p:nvSpPr>
        <p:spPr>
          <a:xfrm>
            <a:off x="720000" y="3876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10" name="Google Shape;110;p19"/>
          <p:cNvSpPr txBox="1"/>
          <p:nvPr>
            <p:ph hasCustomPrompt="1" idx="2" type="title"/>
          </p:nvPr>
        </p:nvSpPr>
        <p:spPr>
          <a:xfrm flipH="1">
            <a:off x="3426330" y="190161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1" name="Google Shape;111;p19"/>
          <p:cNvSpPr txBox="1"/>
          <p:nvPr>
            <p:ph idx="1" type="subTitle"/>
          </p:nvPr>
        </p:nvSpPr>
        <p:spPr>
          <a:xfrm flipH="1">
            <a:off x="828152" y="1662046"/>
            <a:ext cx="2395200" cy="37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12" name="Google Shape;112;p19"/>
          <p:cNvSpPr txBox="1"/>
          <p:nvPr>
            <p:ph idx="3" type="subTitle"/>
          </p:nvPr>
        </p:nvSpPr>
        <p:spPr>
          <a:xfrm flipH="1">
            <a:off x="828152" y="2024516"/>
            <a:ext cx="2395200" cy="69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113" name="Google Shape;113;p19"/>
          <p:cNvSpPr txBox="1"/>
          <p:nvPr>
            <p:ph hasCustomPrompt="1" idx="4" type="title"/>
          </p:nvPr>
        </p:nvSpPr>
        <p:spPr>
          <a:xfrm flipH="1">
            <a:off x="3426330" y="3580843"/>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4" name="Google Shape;114;p19"/>
          <p:cNvSpPr txBox="1"/>
          <p:nvPr>
            <p:ph idx="5" type="subTitle"/>
          </p:nvPr>
        </p:nvSpPr>
        <p:spPr>
          <a:xfrm flipH="1">
            <a:off x="828152" y="3341263"/>
            <a:ext cx="2395200" cy="37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15" name="Google Shape;115;p19"/>
          <p:cNvSpPr txBox="1"/>
          <p:nvPr>
            <p:ph idx="6" type="subTitle"/>
          </p:nvPr>
        </p:nvSpPr>
        <p:spPr>
          <a:xfrm flipH="1">
            <a:off x="828152" y="3703733"/>
            <a:ext cx="2395200" cy="69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116" name="Google Shape;116;p19"/>
          <p:cNvSpPr txBox="1"/>
          <p:nvPr>
            <p:ph hasCustomPrompt="1" idx="7" type="title"/>
          </p:nvPr>
        </p:nvSpPr>
        <p:spPr>
          <a:xfrm>
            <a:off x="4949666" y="190161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7" name="Google Shape;117;p19"/>
          <p:cNvSpPr txBox="1"/>
          <p:nvPr>
            <p:ph idx="8" type="subTitle"/>
          </p:nvPr>
        </p:nvSpPr>
        <p:spPr>
          <a:xfrm>
            <a:off x="5920648" y="1662046"/>
            <a:ext cx="23952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18" name="Google Shape;118;p19"/>
          <p:cNvSpPr txBox="1"/>
          <p:nvPr>
            <p:ph idx="9" type="subTitle"/>
          </p:nvPr>
        </p:nvSpPr>
        <p:spPr>
          <a:xfrm>
            <a:off x="5920648" y="2024513"/>
            <a:ext cx="2395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19" name="Google Shape;119;p19"/>
          <p:cNvSpPr txBox="1"/>
          <p:nvPr>
            <p:ph hasCustomPrompt="1" idx="13" type="title"/>
          </p:nvPr>
        </p:nvSpPr>
        <p:spPr>
          <a:xfrm>
            <a:off x="4949672" y="3580848"/>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0" name="Google Shape;120;p19"/>
          <p:cNvSpPr txBox="1"/>
          <p:nvPr>
            <p:ph idx="14" type="subTitle"/>
          </p:nvPr>
        </p:nvSpPr>
        <p:spPr>
          <a:xfrm>
            <a:off x="5920648" y="3341268"/>
            <a:ext cx="23952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21" name="Google Shape;121;p19"/>
          <p:cNvSpPr txBox="1"/>
          <p:nvPr>
            <p:ph idx="15" type="subTitle"/>
          </p:nvPr>
        </p:nvSpPr>
        <p:spPr>
          <a:xfrm>
            <a:off x="5920648" y="3703754"/>
            <a:ext cx="2395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22" name="Shape 122"/>
        <p:cNvGrpSpPr/>
        <p:nvPr/>
      </p:nvGrpSpPr>
      <p:grpSpPr>
        <a:xfrm>
          <a:off x="0" y="0"/>
          <a:ext cx="0" cy="0"/>
          <a:chOff x="0" y="0"/>
          <a:chExt cx="0" cy="0"/>
        </a:xfrm>
      </p:grpSpPr>
      <p:sp>
        <p:nvSpPr>
          <p:cNvPr id="123" name="Google Shape;123;p20"/>
          <p:cNvSpPr/>
          <p:nvPr/>
        </p:nvSpPr>
        <p:spPr>
          <a:xfrm>
            <a:off x="198150" y="1161900"/>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txBox="1"/>
          <p:nvPr>
            <p:ph idx="1" type="subTitle"/>
          </p:nvPr>
        </p:nvSpPr>
        <p:spPr>
          <a:xfrm>
            <a:off x="838800" y="3641490"/>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25" name="Google Shape;125;p20"/>
          <p:cNvSpPr txBox="1"/>
          <p:nvPr>
            <p:ph idx="2" type="subTitle"/>
          </p:nvPr>
        </p:nvSpPr>
        <p:spPr>
          <a:xfrm>
            <a:off x="838800" y="4029710"/>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6" name="Google Shape;126;p20"/>
          <p:cNvSpPr txBox="1"/>
          <p:nvPr>
            <p:ph idx="3" type="subTitle"/>
          </p:nvPr>
        </p:nvSpPr>
        <p:spPr>
          <a:xfrm>
            <a:off x="3536543" y="3641490"/>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27" name="Google Shape;127;p20"/>
          <p:cNvSpPr txBox="1"/>
          <p:nvPr>
            <p:ph idx="4" type="subTitle"/>
          </p:nvPr>
        </p:nvSpPr>
        <p:spPr>
          <a:xfrm>
            <a:off x="3536557" y="4029710"/>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8" name="Google Shape;128;p20"/>
          <p:cNvSpPr txBox="1"/>
          <p:nvPr>
            <p:ph idx="5" type="subTitle"/>
          </p:nvPr>
        </p:nvSpPr>
        <p:spPr>
          <a:xfrm>
            <a:off x="6234300" y="3641490"/>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29" name="Google Shape;129;p20"/>
          <p:cNvSpPr txBox="1"/>
          <p:nvPr>
            <p:ph idx="6" type="subTitle"/>
          </p:nvPr>
        </p:nvSpPr>
        <p:spPr>
          <a:xfrm>
            <a:off x="6234300" y="4029710"/>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30" name="Google Shape;130;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sz="32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131" name="Google Shape;131;p20"/>
          <p:cNvSpPr txBox="1"/>
          <p:nvPr>
            <p:ph idx="7" type="subTitle"/>
          </p:nvPr>
        </p:nvSpPr>
        <p:spPr>
          <a:xfrm>
            <a:off x="838800" y="1907228"/>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32" name="Google Shape;132;p20"/>
          <p:cNvSpPr txBox="1"/>
          <p:nvPr>
            <p:ph idx="8" type="subTitle"/>
          </p:nvPr>
        </p:nvSpPr>
        <p:spPr>
          <a:xfrm>
            <a:off x="838800" y="2295448"/>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33" name="Google Shape;133;p20"/>
          <p:cNvSpPr txBox="1"/>
          <p:nvPr>
            <p:ph idx="9" type="subTitle"/>
          </p:nvPr>
        </p:nvSpPr>
        <p:spPr>
          <a:xfrm>
            <a:off x="3536543" y="1907228"/>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34" name="Google Shape;134;p20"/>
          <p:cNvSpPr txBox="1"/>
          <p:nvPr>
            <p:ph idx="13" type="subTitle"/>
          </p:nvPr>
        </p:nvSpPr>
        <p:spPr>
          <a:xfrm>
            <a:off x="3536557" y="2295448"/>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35" name="Google Shape;135;p20"/>
          <p:cNvSpPr txBox="1"/>
          <p:nvPr>
            <p:ph idx="14" type="subTitle"/>
          </p:nvPr>
        </p:nvSpPr>
        <p:spPr>
          <a:xfrm>
            <a:off x="6234300" y="1907228"/>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36" name="Google Shape;136;p20"/>
          <p:cNvSpPr txBox="1"/>
          <p:nvPr>
            <p:ph idx="15" type="subTitle"/>
          </p:nvPr>
        </p:nvSpPr>
        <p:spPr>
          <a:xfrm>
            <a:off x="6234300" y="2295448"/>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198150" y="295800"/>
            <a:ext cx="8747700" cy="4551900"/>
          </a:xfrm>
          <a:prstGeom prst="roundRect">
            <a:avLst>
              <a:gd fmla="val 338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722375" y="2255025"/>
            <a:ext cx="3849600" cy="15120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5" name="Google Shape;15;p3"/>
          <p:cNvSpPr txBox="1"/>
          <p:nvPr>
            <p:ph hasCustomPrompt="1" idx="2" type="title"/>
          </p:nvPr>
        </p:nvSpPr>
        <p:spPr>
          <a:xfrm>
            <a:off x="820800" y="977538"/>
            <a:ext cx="1313100" cy="92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6" name="Google Shape;16;p3"/>
          <p:cNvSpPr txBox="1"/>
          <p:nvPr>
            <p:ph idx="1" type="subTitle"/>
          </p:nvPr>
        </p:nvSpPr>
        <p:spPr>
          <a:xfrm>
            <a:off x="722375" y="3799013"/>
            <a:ext cx="3039300" cy="699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800"/>
            </a:lvl1pPr>
            <a:lvl2pPr lvl="1">
              <a:lnSpc>
                <a:spcPct val="100000"/>
              </a:lnSpc>
              <a:spcBef>
                <a:spcPts val="0"/>
              </a:spcBef>
              <a:spcAft>
                <a:spcPts val="0"/>
              </a:spcAft>
              <a:buNone/>
              <a:defRPr sz="1800"/>
            </a:lvl2pPr>
            <a:lvl3pPr lvl="2">
              <a:lnSpc>
                <a:spcPct val="100000"/>
              </a:lnSpc>
              <a:spcBef>
                <a:spcPts val="0"/>
              </a:spcBef>
              <a:spcAft>
                <a:spcPts val="0"/>
              </a:spcAft>
              <a:buNone/>
              <a:defRPr sz="1800"/>
            </a:lvl3pPr>
            <a:lvl4pPr lvl="3">
              <a:lnSpc>
                <a:spcPct val="100000"/>
              </a:lnSpc>
              <a:spcBef>
                <a:spcPts val="0"/>
              </a:spcBef>
              <a:spcAft>
                <a:spcPts val="0"/>
              </a:spcAft>
              <a:buNone/>
              <a:defRPr sz="1800"/>
            </a:lvl4pPr>
            <a:lvl5pPr lvl="4">
              <a:lnSpc>
                <a:spcPct val="100000"/>
              </a:lnSpc>
              <a:spcBef>
                <a:spcPts val="0"/>
              </a:spcBef>
              <a:spcAft>
                <a:spcPts val="0"/>
              </a:spcAft>
              <a:buNone/>
              <a:defRPr sz="1800"/>
            </a:lvl5pPr>
            <a:lvl6pPr lvl="5">
              <a:lnSpc>
                <a:spcPct val="100000"/>
              </a:lnSpc>
              <a:spcBef>
                <a:spcPts val="0"/>
              </a:spcBef>
              <a:spcAft>
                <a:spcPts val="0"/>
              </a:spcAft>
              <a:buNone/>
              <a:defRPr sz="1800"/>
            </a:lvl6pPr>
            <a:lvl7pPr lvl="6">
              <a:lnSpc>
                <a:spcPct val="100000"/>
              </a:lnSpc>
              <a:spcBef>
                <a:spcPts val="0"/>
              </a:spcBef>
              <a:spcAft>
                <a:spcPts val="0"/>
              </a:spcAft>
              <a:buNone/>
              <a:defRPr sz="1800"/>
            </a:lvl7pPr>
            <a:lvl8pPr lvl="7">
              <a:lnSpc>
                <a:spcPct val="100000"/>
              </a:lnSpc>
              <a:spcBef>
                <a:spcPts val="0"/>
              </a:spcBef>
              <a:spcAft>
                <a:spcPts val="0"/>
              </a:spcAft>
              <a:buNone/>
              <a:defRPr sz="1800"/>
            </a:lvl8pPr>
            <a:lvl9pPr lvl="8">
              <a:lnSpc>
                <a:spcPct val="100000"/>
              </a:lnSpc>
              <a:spcBef>
                <a:spcPts val="0"/>
              </a:spcBef>
              <a:spcAft>
                <a:spcPts val="0"/>
              </a:spcAft>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4_1_1_1_1">
    <p:spTree>
      <p:nvGrpSpPr>
        <p:cNvPr id="137" name="Shape 137"/>
        <p:cNvGrpSpPr/>
        <p:nvPr/>
      </p:nvGrpSpPr>
      <p:grpSpPr>
        <a:xfrm>
          <a:off x="0" y="0"/>
          <a:ext cx="0" cy="0"/>
          <a:chOff x="0" y="0"/>
          <a:chExt cx="0" cy="0"/>
        </a:xfrm>
      </p:grpSpPr>
      <p:sp>
        <p:nvSpPr>
          <p:cNvPr id="138" name="Google Shape;138;p21"/>
          <p:cNvSpPr/>
          <p:nvPr/>
        </p:nvSpPr>
        <p:spPr>
          <a:xfrm>
            <a:off x="198150" y="1161900"/>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ph hasCustomPrompt="1" type="title"/>
          </p:nvPr>
        </p:nvSpPr>
        <p:spPr>
          <a:xfrm flipH="1">
            <a:off x="3429804" y="1601583"/>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40" name="Google Shape;140;p21"/>
          <p:cNvSpPr txBox="1"/>
          <p:nvPr>
            <p:ph idx="1" type="subTitle"/>
          </p:nvPr>
        </p:nvSpPr>
        <p:spPr>
          <a:xfrm flipH="1">
            <a:off x="820650" y="1362000"/>
            <a:ext cx="2402700" cy="37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41" name="Google Shape;141;p21"/>
          <p:cNvSpPr txBox="1"/>
          <p:nvPr>
            <p:ph idx="2" type="subTitle"/>
          </p:nvPr>
        </p:nvSpPr>
        <p:spPr>
          <a:xfrm flipH="1">
            <a:off x="820650" y="1724473"/>
            <a:ext cx="2402700" cy="69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142" name="Google Shape;142;p21"/>
          <p:cNvSpPr txBox="1"/>
          <p:nvPr>
            <p:ph hasCustomPrompt="1" idx="3" type="title"/>
          </p:nvPr>
        </p:nvSpPr>
        <p:spPr>
          <a:xfrm flipH="1">
            <a:off x="3429804" y="3872251"/>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43" name="Google Shape;143;p21"/>
          <p:cNvSpPr txBox="1"/>
          <p:nvPr>
            <p:ph idx="4" type="subTitle"/>
          </p:nvPr>
        </p:nvSpPr>
        <p:spPr>
          <a:xfrm flipH="1">
            <a:off x="820650" y="3632677"/>
            <a:ext cx="2402700" cy="37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44" name="Google Shape;144;p21"/>
          <p:cNvSpPr txBox="1"/>
          <p:nvPr>
            <p:ph idx="5" type="subTitle"/>
          </p:nvPr>
        </p:nvSpPr>
        <p:spPr>
          <a:xfrm flipH="1">
            <a:off x="820650" y="3995150"/>
            <a:ext cx="2402700" cy="69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145" name="Google Shape;145;p21"/>
          <p:cNvSpPr txBox="1"/>
          <p:nvPr>
            <p:ph hasCustomPrompt="1" idx="6" type="title"/>
          </p:nvPr>
        </p:nvSpPr>
        <p:spPr>
          <a:xfrm>
            <a:off x="4946196" y="1601583"/>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46" name="Google Shape;146;p21"/>
          <p:cNvSpPr txBox="1"/>
          <p:nvPr>
            <p:ph idx="7" type="subTitle"/>
          </p:nvPr>
        </p:nvSpPr>
        <p:spPr>
          <a:xfrm>
            <a:off x="5920775" y="1362000"/>
            <a:ext cx="24027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47" name="Google Shape;147;p21"/>
          <p:cNvSpPr txBox="1"/>
          <p:nvPr>
            <p:ph idx="8" type="subTitle"/>
          </p:nvPr>
        </p:nvSpPr>
        <p:spPr>
          <a:xfrm>
            <a:off x="5920775" y="1724473"/>
            <a:ext cx="24027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48" name="Google Shape;148;p21"/>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49" name="Google Shape;149;p21"/>
          <p:cNvSpPr txBox="1"/>
          <p:nvPr>
            <p:ph hasCustomPrompt="1" idx="13" type="title"/>
          </p:nvPr>
        </p:nvSpPr>
        <p:spPr>
          <a:xfrm>
            <a:off x="4946196" y="3872251"/>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21"/>
          <p:cNvSpPr txBox="1"/>
          <p:nvPr>
            <p:ph idx="14" type="subTitle"/>
          </p:nvPr>
        </p:nvSpPr>
        <p:spPr>
          <a:xfrm>
            <a:off x="5920775" y="3632677"/>
            <a:ext cx="24027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51" name="Google Shape;151;p21"/>
          <p:cNvSpPr txBox="1"/>
          <p:nvPr>
            <p:ph idx="15" type="subTitle"/>
          </p:nvPr>
        </p:nvSpPr>
        <p:spPr>
          <a:xfrm>
            <a:off x="5920775" y="3995150"/>
            <a:ext cx="24027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52" name="Google Shape;152;p21"/>
          <p:cNvSpPr txBox="1"/>
          <p:nvPr>
            <p:ph hasCustomPrompt="1" idx="16" type="title"/>
          </p:nvPr>
        </p:nvSpPr>
        <p:spPr>
          <a:xfrm flipH="1">
            <a:off x="3429804" y="273691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3" name="Google Shape;153;p21"/>
          <p:cNvSpPr txBox="1"/>
          <p:nvPr>
            <p:ph idx="17" type="subTitle"/>
          </p:nvPr>
        </p:nvSpPr>
        <p:spPr>
          <a:xfrm flipH="1">
            <a:off x="820650" y="2497339"/>
            <a:ext cx="2402700" cy="37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gn="r">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54" name="Google Shape;154;p21"/>
          <p:cNvSpPr txBox="1"/>
          <p:nvPr>
            <p:ph idx="18" type="subTitle"/>
          </p:nvPr>
        </p:nvSpPr>
        <p:spPr>
          <a:xfrm flipH="1">
            <a:off x="820650" y="2859811"/>
            <a:ext cx="2402700" cy="69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155" name="Google Shape;155;p21"/>
          <p:cNvSpPr txBox="1"/>
          <p:nvPr>
            <p:ph hasCustomPrompt="1" idx="19" type="title"/>
          </p:nvPr>
        </p:nvSpPr>
        <p:spPr>
          <a:xfrm>
            <a:off x="4946196" y="273691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6" name="Google Shape;156;p21"/>
          <p:cNvSpPr txBox="1"/>
          <p:nvPr>
            <p:ph idx="20" type="subTitle"/>
          </p:nvPr>
        </p:nvSpPr>
        <p:spPr>
          <a:xfrm>
            <a:off x="5920775" y="2497339"/>
            <a:ext cx="24027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57" name="Google Shape;157;p21"/>
          <p:cNvSpPr txBox="1"/>
          <p:nvPr>
            <p:ph idx="21" type="subTitle"/>
          </p:nvPr>
        </p:nvSpPr>
        <p:spPr>
          <a:xfrm>
            <a:off x="5920775" y="2859811"/>
            <a:ext cx="24027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
    <p:spTree>
      <p:nvGrpSpPr>
        <p:cNvPr id="158" name="Shape 158"/>
        <p:cNvGrpSpPr/>
        <p:nvPr/>
      </p:nvGrpSpPr>
      <p:grpSpPr>
        <a:xfrm>
          <a:off x="0" y="0"/>
          <a:ext cx="0" cy="0"/>
          <a:chOff x="0" y="0"/>
          <a:chExt cx="0" cy="0"/>
        </a:xfrm>
      </p:grpSpPr>
      <p:sp>
        <p:nvSpPr>
          <p:cNvPr id="159" name="Google Shape;159;p22"/>
          <p:cNvSpPr/>
          <p:nvPr/>
        </p:nvSpPr>
        <p:spPr>
          <a:xfrm>
            <a:off x="198150" y="1161975"/>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hasCustomPrompt="1" type="title"/>
          </p:nvPr>
        </p:nvSpPr>
        <p:spPr>
          <a:xfrm>
            <a:off x="1184125" y="2557875"/>
            <a:ext cx="23979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5000"/>
              <a:buNone/>
              <a:defRPr sz="46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61" name="Google Shape;161;p22"/>
          <p:cNvSpPr txBox="1"/>
          <p:nvPr>
            <p:ph idx="1" type="subTitle"/>
          </p:nvPr>
        </p:nvSpPr>
        <p:spPr>
          <a:xfrm>
            <a:off x="994550" y="3466212"/>
            <a:ext cx="2776800" cy="518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62" name="Google Shape;162;p22"/>
          <p:cNvSpPr txBox="1"/>
          <p:nvPr>
            <p:ph hasCustomPrompt="1" idx="2" type="title"/>
          </p:nvPr>
        </p:nvSpPr>
        <p:spPr>
          <a:xfrm>
            <a:off x="5562150" y="2557875"/>
            <a:ext cx="23979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46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163" name="Google Shape;163;p22"/>
          <p:cNvSpPr txBox="1"/>
          <p:nvPr>
            <p:ph idx="3" type="subTitle"/>
          </p:nvPr>
        </p:nvSpPr>
        <p:spPr>
          <a:xfrm>
            <a:off x="5372700" y="3466212"/>
            <a:ext cx="2776800" cy="518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64" name="Google Shape;164;p22"/>
          <p:cNvSpPr txBox="1"/>
          <p:nvPr>
            <p:ph idx="4"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None/>
              <a:defRPr sz="3200"/>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65" name="Google Shape;165;p22"/>
          <p:cNvSpPr txBox="1"/>
          <p:nvPr>
            <p:ph idx="5" type="subTitle"/>
          </p:nvPr>
        </p:nvSpPr>
        <p:spPr>
          <a:xfrm>
            <a:off x="994550" y="1999225"/>
            <a:ext cx="2776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
        <p:nvSpPr>
          <p:cNvPr id="166" name="Google Shape;166;p22"/>
          <p:cNvSpPr txBox="1"/>
          <p:nvPr>
            <p:ph idx="6" type="subTitle"/>
          </p:nvPr>
        </p:nvSpPr>
        <p:spPr>
          <a:xfrm>
            <a:off x="5372700" y="1999225"/>
            <a:ext cx="2776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1pPr>
            <a:lvl2pPr lvl="1"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2pPr>
            <a:lvl3pPr lvl="2"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3pPr>
            <a:lvl4pPr lvl="3"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4pPr>
            <a:lvl5pPr lvl="4"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5pPr>
            <a:lvl6pPr lvl="5"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6pPr>
            <a:lvl7pPr lvl="6"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7pPr>
            <a:lvl8pPr lvl="7"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8pPr>
            <a:lvl9pPr lvl="8" rtl="0" algn="ctr">
              <a:lnSpc>
                <a:spcPct val="100000"/>
              </a:lnSpc>
              <a:spcBef>
                <a:spcPts val="0"/>
              </a:spcBef>
              <a:spcAft>
                <a:spcPts val="0"/>
              </a:spcAft>
              <a:buNone/>
              <a:defRPr sz="2200">
                <a:latin typeface="Hind Siliguri SemiBold"/>
                <a:ea typeface="Hind Siliguri SemiBold"/>
                <a:cs typeface="Hind Siliguri SemiBold"/>
                <a:sym typeface="Hind Siliguri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
    <p:spTree>
      <p:nvGrpSpPr>
        <p:cNvPr id="167" name="Shape 167"/>
        <p:cNvGrpSpPr/>
        <p:nvPr/>
      </p:nvGrpSpPr>
      <p:grpSpPr>
        <a:xfrm>
          <a:off x="0" y="0"/>
          <a:ext cx="0" cy="0"/>
          <a:chOff x="0" y="0"/>
          <a:chExt cx="0" cy="0"/>
        </a:xfrm>
      </p:grpSpPr>
      <p:sp>
        <p:nvSpPr>
          <p:cNvPr id="168" name="Google Shape;168;p23"/>
          <p:cNvSpPr txBox="1"/>
          <p:nvPr>
            <p:ph idx="1" type="body"/>
          </p:nvPr>
        </p:nvSpPr>
        <p:spPr>
          <a:xfrm>
            <a:off x="720000" y="1457725"/>
            <a:ext cx="7704000" cy="3083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169" name="Google Shape;169;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70" name="Google Shape;170;p23"/>
          <p:cNvSpPr/>
          <p:nvPr/>
        </p:nvSpPr>
        <p:spPr>
          <a:xfrm>
            <a:off x="198150" y="1161975"/>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7_1_1">
    <p:spTree>
      <p:nvGrpSpPr>
        <p:cNvPr id="171" name="Shape 171"/>
        <p:cNvGrpSpPr/>
        <p:nvPr/>
      </p:nvGrpSpPr>
      <p:grpSpPr>
        <a:xfrm>
          <a:off x="0" y="0"/>
          <a:ext cx="0" cy="0"/>
          <a:chOff x="0" y="0"/>
          <a:chExt cx="0" cy="0"/>
        </a:xfrm>
      </p:grpSpPr>
      <p:sp>
        <p:nvSpPr>
          <p:cNvPr id="172" name="Google Shape;172;p24"/>
          <p:cNvSpPr/>
          <p:nvPr/>
        </p:nvSpPr>
        <p:spPr>
          <a:xfrm>
            <a:off x="198150" y="1161975"/>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txBox="1"/>
          <p:nvPr>
            <p:ph idx="1" type="body"/>
          </p:nvPr>
        </p:nvSpPr>
        <p:spPr>
          <a:xfrm>
            <a:off x="4069175" y="1831750"/>
            <a:ext cx="4350000" cy="23448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600"/>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174" name="Google Shape;174;p2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_1_1">
    <p:bg>
      <p:bgPr>
        <a:noFill/>
      </p:bgPr>
    </p:bg>
    <p:spTree>
      <p:nvGrpSpPr>
        <p:cNvPr id="175" name="Shape 175"/>
        <p:cNvGrpSpPr/>
        <p:nvPr/>
      </p:nvGrpSpPr>
      <p:grpSpPr>
        <a:xfrm>
          <a:off x="0" y="0"/>
          <a:ext cx="0" cy="0"/>
          <a:chOff x="0" y="0"/>
          <a:chExt cx="0" cy="0"/>
        </a:xfrm>
      </p:grpSpPr>
      <p:sp>
        <p:nvSpPr>
          <p:cNvPr id="176" name="Google Shape;176;p25"/>
          <p:cNvSpPr/>
          <p:nvPr/>
        </p:nvSpPr>
        <p:spPr>
          <a:xfrm>
            <a:off x="198150" y="295800"/>
            <a:ext cx="8747700" cy="4551900"/>
          </a:xfrm>
          <a:prstGeom prst="roundRect">
            <a:avLst>
              <a:gd fmla="val 338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txBox="1"/>
          <p:nvPr>
            <p:ph type="title"/>
          </p:nvPr>
        </p:nvSpPr>
        <p:spPr>
          <a:xfrm>
            <a:off x="4919570" y="1268572"/>
            <a:ext cx="3162900" cy="14313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32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78" name="Google Shape;178;p25"/>
          <p:cNvSpPr txBox="1"/>
          <p:nvPr>
            <p:ph idx="1" type="subTitle"/>
          </p:nvPr>
        </p:nvSpPr>
        <p:spPr>
          <a:xfrm>
            <a:off x="4919570" y="2717500"/>
            <a:ext cx="3162900" cy="115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179" name="Shape 179"/>
        <p:cNvGrpSpPr/>
        <p:nvPr/>
      </p:nvGrpSpPr>
      <p:grpSpPr>
        <a:xfrm>
          <a:off x="0" y="0"/>
          <a:ext cx="0" cy="0"/>
          <a:chOff x="0" y="0"/>
          <a:chExt cx="0" cy="0"/>
        </a:xfrm>
      </p:grpSpPr>
      <p:sp>
        <p:nvSpPr>
          <p:cNvPr id="180" name="Google Shape;180;p26"/>
          <p:cNvSpPr/>
          <p:nvPr/>
        </p:nvSpPr>
        <p:spPr>
          <a:xfrm>
            <a:off x="198150" y="295800"/>
            <a:ext cx="8747700" cy="4551900"/>
          </a:xfrm>
          <a:prstGeom prst="roundRect">
            <a:avLst>
              <a:gd fmla="val 338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txBox="1"/>
          <p:nvPr>
            <p:ph type="title"/>
          </p:nvPr>
        </p:nvSpPr>
        <p:spPr>
          <a:xfrm>
            <a:off x="722375" y="1343950"/>
            <a:ext cx="3849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2" name="Google Shape;182;p26"/>
          <p:cNvSpPr txBox="1"/>
          <p:nvPr>
            <p:ph idx="1" type="subTitle"/>
          </p:nvPr>
        </p:nvSpPr>
        <p:spPr>
          <a:xfrm>
            <a:off x="722375" y="2305848"/>
            <a:ext cx="3849600" cy="101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26"/>
          <p:cNvSpPr txBox="1"/>
          <p:nvPr/>
        </p:nvSpPr>
        <p:spPr>
          <a:xfrm>
            <a:off x="722375" y="3464106"/>
            <a:ext cx="3382200" cy="65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Catamaran"/>
                <a:ea typeface="Catamaran"/>
                <a:cs typeface="Catamaran"/>
                <a:sym typeface="Catamaran"/>
              </a:rPr>
              <a:t>CREDITS: This presentation template was created by </a:t>
            </a:r>
            <a:r>
              <a:rPr b="1" lang="en" sz="1200">
                <a:solidFill>
                  <a:schemeClr val="dk1"/>
                </a:solidFill>
                <a:uFill>
                  <a:noFill/>
                </a:uFill>
                <a:latin typeface="Catamaran"/>
                <a:ea typeface="Catamaran"/>
                <a:cs typeface="Catamaran"/>
                <a:sym typeface="Catamaran"/>
                <a:hlinkClick r:id="rId2">
                  <a:extLst>
                    <a:ext uri="{A12FA001-AC4F-418D-AE19-62706E023703}">
                      <ahyp:hlinkClr val="tx"/>
                    </a:ext>
                  </a:extLst>
                </a:hlinkClick>
              </a:rPr>
              <a:t>Slidesgo</a:t>
            </a:r>
            <a:r>
              <a:rPr lang="en" sz="1200">
                <a:solidFill>
                  <a:schemeClr val="dk1"/>
                </a:solidFill>
                <a:latin typeface="Catamaran"/>
                <a:ea typeface="Catamaran"/>
                <a:cs typeface="Catamaran"/>
                <a:sym typeface="Catamaran"/>
              </a:rPr>
              <a:t>, including icons by </a:t>
            </a:r>
            <a:r>
              <a:rPr b="1" lang="en" sz="1200">
                <a:solidFill>
                  <a:schemeClr val="dk1"/>
                </a:solidFill>
                <a:uFill>
                  <a:noFill/>
                </a:uFill>
                <a:latin typeface="Catamaran"/>
                <a:ea typeface="Catamaran"/>
                <a:cs typeface="Catamaran"/>
                <a:sym typeface="Catamaran"/>
                <a:hlinkClick r:id="rId3">
                  <a:extLst>
                    <a:ext uri="{A12FA001-AC4F-418D-AE19-62706E023703}">
                      <ahyp:hlinkClr val="tx"/>
                    </a:ext>
                  </a:extLst>
                </a:hlinkClick>
              </a:rPr>
              <a:t>Flaticon</a:t>
            </a:r>
            <a:r>
              <a:rPr lang="en" sz="1200">
                <a:solidFill>
                  <a:schemeClr val="dk1"/>
                </a:solidFill>
                <a:latin typeface="Catamaran"/>
                <a:ea typeface="Catamaran"/>
                <a:cs typeface="Catamaran"/>
                <a:sym typeface="Catamaran"/>
              </a:rPr>
              <a:t>, and infographics &amp; images by </a:t>
            </a:r>
            <a:r>
              <a:rPr b="1" lang="en" sz="1200">
                <a:solidFill>
                  <a:schemeClr val="dk1"/>
                </a:solidFill>
                <a:uFill>
                  <a:noFill/>
                </a:uFill>
                <a:latin typeface="Catamaran"/>
                <a:ea typeface="Catamaran"/>
                <a:cs typeface="Catamaran"/>
                <a:sym typeface="Catamaran"/>
                <a:hlinkClick r:id="rId4">
                  <a:extLst>
                    <a:ext uri="{A12FA001-AC4F-418D-AE19-62706E023703}">
                      <ahyp:hlinkClr val="tx"/>
                    </a:ext>
                  </a:extLst>
                </a:hlinkClick>
              </a:rPr>
              <a:t>Freepik</a:t>
            </a:r>
            <a:endParaRPr b="1" sz="1200">
              <a:solidFill>
                <a:schemeClr val="dk1"/>
              </a:solidFill>
              <a:latin typeface="Catamaran"/>
              <a:ea typeface="Catamaran"/>
              <a:cs typeface="Catamaran"/>
              <a:sym typeface="Catamar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184" name="Shape 184"/>
        <p:cNvGrpSpPr/>
        <p:nvPr/>
      </p:nvGrpSpPr>
      <p:grpSpPr>
        <a:xfrm>
          <a:off x="0" y="0"/>
          <a:ext cx="0" cy="0"/>
          <a:chOff x="0" y="0"/>
          <a:chExt cx="0" cy="0"/>
        </a:xfrm>
      </p:grpSpPr>
      <p:sp>
        <p:nvSpPr>
          <p:cNvPr id="185" name="Google Shape;185;p27"/>
          <p:cNvSpPr/>
          <p:nvPr/>
        </p:nvSpPr>
        <p:spPr>
          <a:xfrm>
            <a:off x="198150" y="295800"/>
            <a:ext cx="8747700" cy="4551900"/>
          </a:xfrm>
          <a:prstGeom prst="roundRect">
            <a:avLst>
              <a:gd fmla="val 338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186" name="Shape 186"/>
        <p:cNvGrpSpPr/>
        <p:nvPr/>
      </p:nvGrpSpPr>
      <p:grpSpPr>
        <a:xfrm>
          <a:off x="0" y="0"/>
          <a:ext cx="0" cy="0"/>
          <a:chOff x="0" y="0"/>
          <a:chExt cx="0" cy="0"/>
        </a:xfrm>
      </p:grpSpPr>
      <p:sp>
        <p:nvSpPr>
          <p:cNvPr id="187" name="Google Shape;187;p28"/>
          <p:cNvSpPr/>
          <p:nvPr/>
        </p:nvSpPr>
        <p:spPr>
          <a:xfrm>
            <a:off x="198150" y="295800"/>
            <a:ext cx="8747700" cy="4551900"/>
          </a:xfrm>
          <a:prstGeom prst="roundRect">
            <a:avLst>
              <a:gd fmla="val 33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idx="1" type="body"/>
          </p:nvPr>
        </p:nvSpPr>
        <p:spPr>
          <a:xfrm>
            <a:off x="720000" y="1831750"/>
            <a:ext cx="4350000" cy="23448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600"/>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19" name="Google Shape;19;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0" name="Google Shape;20;p4"/>
          <p:cNvSpPr/>
          <p:nvPr/>
        </p:nvSpPr>
        <p:spPr>
          <a:xfrm>
            <a:off x="198150" y="1161975"/>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198150" y="295800"/>
            <a:ext cx="8747700" cy="4551900"/>
          </a:xfrm>
          <a:prstGeom prst="roundRect">
            <a:avLst>
              <a:gd fmla="val 338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1" type="subTitle"/>
          </p:nvPr>
        </p:nvSpPr>
        <p:spPr>
          <a:xfrm>
            <a:off x="994550" y="2932900"/>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4" name="Google Shape;24;p5"/>
          <p:cNvSpPr txBox="1"/>
          <p:nvPr>
            <p:ph idx="2" type="subTitle"/>
          </p:nvPr>
        </p:nvSpPr>
        <p:spPr>
          <a:xfrm>
            <a:off x="5372700" y="2932900"/>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5" name="Google Shape;25;p5"/>
          <p:cNvSpPr txBox="1"/>
          <p:nvPr>
            <p:ph type="title"/>
          </p:nvPr>
        </p:nvSpPr>
        <p:spPr>
          <a:xfrm>
            <a:off x="994550" y="2340700"/>
            <a:ext cx="2776800" cy="592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200"/>
              <a:buFont typeface="Fredoka One"/>
              <a:buNone/>
              <a:defRPr sz="3200"/>
            </a:lvl1pPr>
            <a:lvl2pPr lvl="1"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6" name="Google Shape;26;p5"/>
          <p:cNvSpPr txBox="1"/>
          <p:nvPr>
            <p:ph idx="3" type="title"/>
          </p:nvPr>
        </p:nvSpPr>
        <p:spPr>
          <a:xfrm>
            <a:off x="5372700" y="2340700"/>
            <a:ext cx="2776800" cy="592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200"/>
              <a:buFont typeface="Fredoka One"/>
              <a:buNone/>
              <a:defRPr sz="3200"/>
            </a:lvl1pPr>
            <a:lvl2pPr lvl="1"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7" name="Google Shape;27;p5"/>
          <p:cNvSpPr txBox="1"/>
          <p:nvPr>
            <p:ph hasCustomPrompt="1" idx="4" type="title"/>
          </p:nvPr>
        </p:nvSpPr>
        <p:spPr>
          <a:xfrm>
            <a:off x="1940000" y="1590756"/>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8" name="Google Shape;28;p5"/>
          <p:cNvSpPr txBox="1"/>
          <p:nvPr>
            <p:ph hasCustomPrompt="1" idx="5" type="title"/>
          </p:nvPr>
        </p:nvSpPr>
        <p:spPr>
          <a:xfrm>
            <a:off x="6318150" y="1590756"/>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31" name="Google Shape;31;p6"/>
          <p:cNvSpPr/>
          <p:nvPr/>
        </p:nvSpPr>
        <p:spPr>
          <a:xfrm>
            <a:off x="198150" y="1161900"/>
            <a:ext cx="8747700" cy="3685800"/>
          </a:xfrm>
          <a:prstGeom prst="roundRect">
            <a:avLst>
              <a:gd fmla="val 4214"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p:nvPr/>
        </p:nvSpPr>
        <p:spPr>
          <a:xfrm>
            <a:off x="198150" y="295800"/>
            <a:ext cx="8747700" cy="4551900"/>
          </a:xfrm>
          <a:prstGeom prst="roundRect">
            <a:avLst>
              <a:gd fmla="val 338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idx="1" type="subTitle"/>
          </p:nvPr>
        </p:nvSpPr>
        <p:spPr>
          <a:xfrm>
            <a:off x="1155481" y="2343512"/>
            <a:ext cx="2958900" cy="105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35" name="Google Shape;35;p7"/>
          <p:cNvSpPr txBox="1"/>
          <p:nvPr>
            <p:ph type="title"/>
          </p:nvPr>
        </p:nvSpPr>
        <p:spPr>
          <a:xfrm>
            <a:off x="1155481" y="1636317"/>
            <a:ext cx="2958900" cy="65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1714950" y="1435448"/>
            <a:ext cx="5714100" cy="2221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p:txBody>
      </p:sp>
      <p:sp>
        <p:nvSpPr>
          <p:cNvPr id="38" name="Google Shape;38;p8"/>
          <p:cNvSpPr/>
          <p:nvPr/>
        </p:nvSpPr>
        <p:spPr>
          <a:xfrm>
            <a:off x="198150" y="295800"/>
            <a:ext cx="8747700" cy="4551900"/>
          </a:xfrm>
          <a:prstGeom prst="roundRect">
            <a:avLst>
              <a:gd fmla="val 338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txBox="1"/>
          <p:nvPr>
            <p:ph idx="1" type="subTitle"/>
          </p:nvPr>
        </p:nvSpPr>
        <p:spPr>
          <a:xfrm>
            <a:off x="4574485" y="2117825"/>
            <a:ext cx="3601800" cy="164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41" name="Google Shape;41;p9"/>
          <p:cNvSpPr txBox="1"/>
          <p:nvPr>
            <p:ph type="title"/>
          </p:nvPr>
        </p:nvSpPr>
        <p:spPr>
          <a:xfrm>
            <a:off x="4574596" y="1339375"/>
            <a:ext cx="3601800" cy="472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40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p:txBody>
      </p:sp>
      <p:sp>
        <p:nvSpPr>
          <p:cNvPr id="42" name="Google Shape;42;p9"/>
          <p:cNvSpPr/>
          <p:nvPr/>
        </p:nvSpPr>
        <p:spPr>
          <a:xfrm>
            <a:off x="198150" y="295800"/>
            <a:ext cx="8747700" cy="4551900"/>
          </a:xfrm>
          <a:prstGeom prst="roundRect">
            <a:avLst>
              <a:gd fmla="val 338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type="title"/>
          </p:nvPr>
        </p:nvSpPr>
        <p:spPr>
          <a:xfrm>
            <a:off x="2475000" y="1942761"/>
            <a:ext cx="4194000" cy="1165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Hind Siliguri SemiBold"/>
              <a:buNone/>
              <a:defRPr sz="3200">
                <a:solidFill>
                  <a:schemeClr val="dk1"/>
                </a:solidFill>
                <a:latin typeface="Hind Siliguri SemiBold"/>
                <a:ea typeface="Hind Siliguri SemiBold"/>
                <a:cs typeface="Hind Siliguri SemiBold"/>
                <a:sym typeface="Hind Siliguri SemiBold"/>
              </a:defRPr>
            </a:lvl1pPr>
            <a:lvl2pPr lvl="1" rtl="0" algn="ctr">
              <a:spcBef>
                <a:spcPts val="0"/>
              </a:spcBef>
              <a:spcAft>
                <a:spcPts val="0"/>
              </a:spcAft>
              <a:buClr>
                <a:schemeClr val="dk1"/>
              </a:buClr>
              <a:buSzPts val="3600"/>
              <a:buFont typeface="Hind Siliguri SemiBold"/>
              <a:buNone/>
              <a:defRPr sz="3600">
                <a:solidFill>
                  <a:schemeClr val="dk1"/>
                </a:solidFill>
                <a:latin typeface="Hind Siliguri SemiBold"/>
                <a:ea typeface="Hind Siliguri SemiBold"/>
                <a:cs typeface="Hind Siliguri SemiBold"/>
                <a:sym typeface="Hind Siliguri SemiBold"/>
              </a:defRPr>
            </a:lvl2pPr>
            <a:lvl3pPr lvl="2" rtl="0" algn="ctr">
              <a:spcBef>
                <a:spcPts val="0"/>
              </a:spcBef>
              <a:spcAft>
                <a:spcPts val="0"/>
              </a:spcAft>
              <a:buClr>
                <a:schemeClr val="dk1"/>
              </a:buClr>
              <a:buSzPts val="3600"/>
              <a:buFont typeface="Hind Siliguri SemiBold"/>
              <a:buNone/>
              <a:defRPr sz="3600">
                <a:solidFill>
                  <a:schemeClr val="dk1"/>
                </a:solidFill>
                <a:latin typeface="Hind Siliguri SemiBold"/>
                <a:ea typeface="Hind Siliguri SemiBold"/>
                <a:cs typeface="Hind Siliguri SemiBold"/>
                <a:sym typeface="Hind Siliguri SemiBold"/>
              </a:defRPr>
            </a:lvl3pPr>
            <a:lvl4pPr lvl="3" rtl="0" algn="ctr">
              <a:spcBef>
                <a:spcPts val="0"/>
              </a:spcBef>
              <a:spcAft>
                <a:spcPts val="0"/>
              </a:spcAft>
              <a:buClr>
                <a:schemeClr val="dk1"/>
              </a:buClr>
              <a:buSzPts val="3600"/>
              <a:buFont typeface="Hind Siliguri SemiBold"/>
              <a:buNone/>
              <a:defRPr sz="3600">
                <a:solidFill>
                  <a:schemeClr val="dk1"/>
                </a:solidFill>
                <a:latin typeface="Hind Siliguri SemiBold"/>
                <a:ea typeface="Hind Siliguri SemiBold"/>
                <a:cs typeface="Hind Siliguri SemiBold"/>
                <a:sym typeface="Hind Siliguri SemiBold"/>
              </a:defRPr>
            </a:lvl4pPr>
            <a:lvl5pPr lvl="4" rtl="0" algn="ctr">
              <a:spcBef>
                <a:spcPts val="0"/>
              </a:spcBef>
              <a:spcAft>
                <a:spcPts val="0"/>
              </a:spcAft>
              <a:buClr>
                <a:schemeClr val="dk1"/>
              </a:buClr>
              <a:buSzPts val="3600"/>
              <a:buFont typeface="Hind Siliguri SemiBold"/>
              <a:buNone/>
              <a:defRPr sz="3600">
                <a:solidFill>
                  <a:schemeClr val="dk1"/>
                </a:solidFill>
                <a:latin typeface="Hind Siliguri SemiBold"/>
                <a:ea typeface="Hind Siliguri SemiBold"/>
                <a:cs typeface="Hind Siliguri SemiBold"/>
                <a:sym typeface="Hind Siliguri SemiBold"/>
              </a:defRPr>
            </a:lvl5pPr>
            <a:lvl6pPr lvl="5" rtl="0" algn="ctr">
              <a:spcBef>
                <a:spcPts val="0"/>
              </a:spcBef>
              <a:spcAft>
                <a:spcPts val="0"/>
              </a:spcAft>
              <a:buClr>
                <a:schemeClr val="dk1"/>
              </a:buClr>
              <a:buSzPts val="3600"/>
              <a:buFont typeface="Hind Siliguri SemiBold"/>
              <a:buNone/>
              <a:defRPr sz="3600">
                <a:solidFill>
                  <a:schemeClr val="dk1"/>
                </a:solidFill>
                <a:latin typeface="Hind Siliguri SemiBold"/>
                <a:ea typeface="Hind Siliguri SemiBold"/>
                <a:cs typeface="Hind Siliguri SemiBold"/>
                <a:sym typeface="Hind Siliguri SemiBold"/>
              </a:defRPr>
            </a:lvl6pPr>
            <a:lvl7pPr lvl="6" rtl="0" algn="ctr">
              <a:spcBef>
                <a:spcPts val="0"/>
              </a:spcBef>
              <a:spcAft>
                <a:spcPts val="0"/>
              </a:spcAft>
              <a:buClr>
                <a:schemeClr val="dk1"/>
              </a:buClr>
              <a:buSzPts val="3600"/>
              <a:buFont typeface="Hind Siliguri SemiBold"/>
              <a:buNone/>
              <a:defRPr sz="3600">
                <a:solidFill>
                  <a:schemeClr val="dk1"/>
                </a:solidFill>
                <a:latin typeface="Hind Siliguri SemiBold"/>
                <a:ea typeface="Hind Siliguri SemiBold"/>
                <a:cs typeface="Hind Siliguri SemiBold"/>
                <a:sym typeface="Hind Siliguri SemiBold"/>
              </a:defRPr>
            </a:lvl7pPr>
            <a:lvl8pPr lvl="7" rtl="0" algn="ctr">
              <a:spcBef>
                <a:spcPts val="0"/>
              </a:spcBef>
              <a:spcAft>
                <a:spcPts val="0"/>
              </a:spcAft>
              <a:buClr>
                <a:schemeClr val="dk1"/>
              </a:buClr>
              <a:buSzPts val="3600"/>
              <a:buFont typeface="Hind Siliguri SemiBold"/>
              <a:buNone/>
              <a:defRPr sz="3600">
                <a:solidFill>
                  <a:schemeClr val="dk1"/>
                </a:solidFill>
                <a:latin typeface="Hind Siliguri SemiBold"/>
                <a:ea typeface="Hind Siliguri SemiBold"/>
                <a:cs typeface="Hind Siliguri SemiBold"/>
                <a:sym typeface="Hind Siliguri SemiBold"/>
              </a:defRPr>
            </a:lvl8pPr>
            <a:lvl9pPr lvl="8" rtl="0" algn="ctr">
              <a:spcBef>
                <a:spcPts val="0"/>
              </a:spcBef>
              <a:spcAft>
                <a:spcPts val="0"/>
              </a:spcAft>
              <a:buClr>
                <a:schemeClr val="dk1"/>
              </a:buClr>
              <a:buSzPts val="3600"/>
              <a:buFont typeface="Hind Siliguri SemiBold"/>
              <a:buNone/>
              <a:defRPr sz="3600">
                <a:solidFill>
                  <a:schemeClr val="dk1"/>
                </a:solidFill>
                <a:latin typeface="Hind Siliguri SemiBold"/>
                <a:ea typeface="Hind Siliguri SemiBold"/>
                <a:cs typeface="Hind Siliguri SemiBold"/>
                <a:sym typeface="Hind Siliguri SemiBold"/>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1pPr>
            <a:lvl2pPr indent="-330200" lvl="1" marL="9144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2pPr>
            <a:lvl3pPr indent="-330200" lvl="2" marL="13716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3pPr>
            <a:lvl4pPr indent="-330200" lvl="3" marL="18288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4pPr>
            <a:lvl5pPr indent="-330200" lvl="4" marL="22860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5pPr>
            <a:lvl6pPr indent="-330200" lvl="5" marL="2743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6pPr>
            <a:lvl7pPr indent="-330200" lvl="6" marL="32004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7pPr>
            <a:lvl8pPr indent="-330200" lvl="7" marL="36576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8pPr>
            <a:lvl9pPr indent="-330200" lvl="8" marL="41148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ithub.com/victorjongsoon/CSCI218_Group18_Bank_Market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52.png"/><Relationship Id="rId4" Type="http://schemas.openxmlformats.org/officeDocument/2006/relationships/image" Target="../media/image47.png"/><Relationship Id="rId5"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48.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hyperlink" Target="https://doi.org/10.4018/ijban.288514"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3">
            <a:alphaModFix/>
          </a:blip>
          <a:srcRect b="3710" l="0" r="0" t="16328"/>
          <a:stretch/>
        </p:blipFill>
        <p:spPr>
          <a:xfrm>
            <a:off x="5195131" y="959250"/>
            <a:ext cx="3226500" cy="3225000"/>
          </a:xfrm>
          <a:prstGeom prst="roundRect">
            <a:avLst>
              <a:gd fmla="val 4969" name="adj"/>
            </a:avLst>
          </a:prstGeom>
          <a:noFill/>
          <a:ln>
            <a:noFill/>
          </a:ln>
        </p:spPr>
      </p:pic>
      <p:sp>
        <p:nvSpPr>
          <p:cNvPr id="193" name="Google Shape;193;p29"/>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txBox="1"/>
          <p:nvPr>
            <p:ph type="ctrTitle"/>
          </p:nvPr>
        </p:nvSpPr>
        <p:spPr>
          <a:xfrm flipH="1">
            <a:off x="722369" y="1125307"/>
            <a:ext cx="4252500" cy="220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SIM UOW</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CSCI 218</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Group 18</a:t>
            </a:r>
            <a:endParaRPr/>
          </a:p>
        </p:txBody>
      </p:sp>
      <p:sp>
        <p:nvSpPr>
          <p:cNvPr id="197" name="Google Shape;197;p29"/>
          <p:cNvSpPr txBox="1"/>
          <p:nvPr>
            <p:ph idx="1" type="subTitle"/>
          </p:nvPr>
        </p:nvSpPr>
        <p:spPr>
          <a:xfrm flipH="1">
            <a:off x="722369" y="3612482"/>
            <a:ext cx="4252500" cy="463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a:solidFill>
                  <a:srgbClr val="595959"/>
                </a:solidFill>
                <a:latin typeface="Arial"/>
                <a:ea typeface="Arial"/>
                <a:cs typeface="Arial"/>
                <a:sym typeface="Arial"/>
              </a:rPr>
              <a:t>Bank Marketing Machine Learning</a:t>
            </a:r>
            <a:endParaRPr/>
          </a:p>
        </p:txBody>
      </p:sp>
      <p:cxnSp>
        <p:nvCxnSpPr>
          <p:cNvPr id="198" name="Google Shape;198;p29"/>
          <p:cNvCxnSpPr/>
          <p:nvPr/>
        </p:nvCxnSpPr>
        <p:spPr>
          <a:xfrm rot="10800000">
            <a:off x="840372" y="3500430"/>
            <a:ext cx="2655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idx="1" type="body"/>
          </p:nvPr>
        </p:nvSpPr>
        <p:spPr>
          <a:xfrm>
            <a:off x="4637475" y="1383275"/>
            <a:ext cx="4190700" cy="33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Drawbacks:</a:t>
            </a:r>
            <a:endParaRPr/>
          </a:p>
          <a:p>
            <a:pPr indent="-330200" lvl="0" marL="457200" rtl="0" algn="l">
              <a:spcBef>
                <a:spcPts val="1000"/>
              </a:spcBef>
              <a:spcAft>
                <a:spcPts val="1000"/>
              </a:spcAft>
              <a:buSzPts val="1600"/>
              <a:buAutoNum type="arabicPeriod"/>
            </a:pPr>
            <a:r>
              <a:rPr lang="en"/>
              <a:t>Risk of overfitting - AdaBoosting achieved high accuracy (99.99%) but it raises concern about overfitting</a:t>
            </a:r>
            <a:endParaRPr/>
          </a:p>
        </p:txBody>
      </p:sp>
      <p:sp>
        <p:nvSpPr>
          <p:cNvPr id="293" name="Google Shape;293;p38"/>
          <p:cNvSpPr txBox="1"/>
          <p:nvPr>
            <p:ph idx="2" type="body"/>
          </p:nvPr>
        </p:nvSpPr>
        <p:spPr>
          <a:xfrm>
            <a:off x="387075" y="1359125"/>
            <a:ext cx="4250400" cy="33726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t>Advantages: </a:t>
            </a:r>
            <a:endParaRPr/>
          </a:p>
          <a:p>
            <a:pPr indent="-330200" lvl="0" marL="457200" marR="0" rtl="0" algn="l">
              <a:lnSpc>
                <a:spcPct val="150000"/>
              </a:lnSpc>
              <a:spcBef>
                <a:spcPts val="0"/>
              </a:spcBef>
              <a:spcAft>
                <a:spcPts val="0"/>
              </a:spcAft>
              <a:buSzPts val="1600"/>
              <a:buAutoNum type="arabicPeriod"/>
            </a:pPr>
            <a:r>
              <a:rPr lang="en"/>
              <a:t>Proper pre-processing steps taken.</a:t>
            </a:r>
            <a:endParaRPr/>
          </a:p>
          <a:p>
            <a:pPr indent="-330200" lvl="0" marL="914400" rtl="0" algn="l">
              <a:lnSpc>
                <a:spcPct val="150000"/>
              </a:lnSpc>
              <a:spcBef>
                <a:spcPts val="0"/>
              </a:spcBef>
              <a:spcAft>
                <a:spcPts val="0"/>
              </a:spcAft>
              <a:buSzPts val="1600"/>
              <a:buChar char="-"/>
            </a:pPr>
            <a:r>
              <a:rPr lang="en"/>
              <a:t>Missing value removal</a:t>
            </a:r>
            <a:endParaRPr/>
          </a:p>
          <a:p>
            <a:pPr indent="-330200" lvl="0" marL="914400" marR="0" rtl="0" algn="l">
              <a:lnSpc>
                <a:spcPct val="150000"/>
              </a:lnSpc>
              <a:spcBef>
                <a:spcPts val="0"/>
              </a:spcBef>
              <a:spcAft>
                <a:spcPts val="0"/>
              </a:spcAft>
              <a:buSzPts val="1600"/>
              <a:buChar char="-"/>
            </a:pPr>
            <a:r>
              <a:rPr lang="en"/>
              <a:t>Feature Selection - Keep only useful data for training which improves model efficiency while reducing computation cost</a:t>
            </a:r>
            <a:endParaRPr/>
          </a:p>
          <a:p>
            <a:pPr indent="-330200" lvl="0" marL="914400" marR="0" rtl="0" algn="l">
              <a:lnSpc>
                <a:spcPct val="150000"/>
              </a:lnSpc>
              <a:spcBef>
                <a:spcPts val="0"/>
              </a:spcBef>
              <a:spcAft>
                <a:spcPts val="0"/>
              </a:spcAft>
              <a:buSzPts val="1600"/>
              <a:buChar char="-"/>
            </a:pPr>
            <a:r>
              <a:rPr lang="en"/>
              <a:t>Missing value removal</a:t>
            </a:r>
            <a:endParaRPr/>
          </a:p>
          <a:p>
            <a:pPr indent="-330200" lvl="0" marL="914400" marR="0" rtl="0" algn="l">
              <a:lnSpc>
                <a:spcPct val="150000"/>
              </a:lnSpc>
              <a:spcBef>
                <a:spcPts val="0"/>
              </a:spcBef>
              <a:spcAft>
                <a:spcPts val="0"/>
              </a:spcAft>
              <a:buSzPts val="1600"/>
              <a:buChar char="-"/>
            </a:pPr>
            <a:r>
              <a:rPr lang="en"/>
              <a:t>EDA</a:t>
            </a:r>
            <a:endParaRPr/>
          </a:p>
          <a:p>
            <a:pPr indent="0" lvl="0" marL="0" rtl="0" algn="l">
              <a:lnSpc>
                <a:spcPct val="150000"/>
              </a:lnSpc>
              <a:spcBef>
                <a:spcPts val="0"/>
              </a:spcBef>
              <a:spcAft>
                <a:spcPts val="0"/>
              </a:spcAft>
              <a:buNone/>
            </a:pPr>
            <a:r>
              <a:t/>
            </a:r>
            <a:endParaRPr/>
          </a:p>
        </p:txBody>
      </p:sp>
      <p:sp>
        <p:nvSpPr>
          <p:cNvPr id="294" name="Google Shape;294;p38"/>
          <p:cNvSpPr txBox="1"/>
          <p:nvPr>
            <p:ph type="title"/>
          </p:nvPr>
        </p:nvSpPr>
        <p:spPr>
          <a:xfrm>
            <a:off x="191500" y="67525"/>
            <a:ext cx="36756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1</a:t>
            </a:r>
            <a:endParaRPr/>
          </a:p>
        </p:txBody>
      </p:sp>
      <p:sp>
        <p:nvSpPr>
          <p:cNvPr id="295" name="Google Shape;295;p38"/>
          <p:cNvSpPr txBox="1"/>
          <p:nvPr/>
        </p:nvSpPr>
        <p:spPr>
          <a:xfrm>
            <a:off x="191500" y="613900"/>
            <a:ext cx="388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Advantages and Drawbacks</a:t>
            </a:r>
            <a:endParaRPr>
              <a:latin typeface="Catamaran SemiBold"/>
              <a:ea typeface="Catamaran SemiBold"/>
              <a:cs typeface="Catamaran SemiBold"/>
              <a:sym typeface="Catamaran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idx="1" type="body"/>
          </p:nvPr>
        </p:nvSpPr>
        <p:spPr>
          <a:xfrm>
            <a:off x="223300" y="1158125"/>
            <a:ext cx="8716500" cy="36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Another study titled "Applying Machine Learning to the Development of Prediction Models for Bank Deposit Subscription" by Sipu Hou et al. (2022), their research utilises a dataset of </a:t>
            </a:r>
            <a:r>
              <a:rPr lang="en" sz="1200">
                <a:solidFill>
                  <a:srgbClr val="0000FF"/>
                </a:solidFill>
              </a:rPr>
              <a:t>45,211 instances</a:t>
            </a:r>
            <a:r>
              <a:rPr lang="en" sz="1200">
                <a:solidFill>
                  <a:srgbClr val="000000"/>
                </a:solidFill>
              </a:rPr>
              <a:t> and </a:t>
            </a:r>
            <a:r>
              <a:rPr lang="en" sz="1200">
                <a:solidFill>
                  <a:srgbClr val="0000FF"/>
                </a:solidFill>
              </a:rPr>
              <a:t>20 attributes</a:t>
            </a:r>
            <a:r>
              <a:rPr lang="en" sz="1200">
                <a:solidFill>
                  <a:srgbClr val="000000"/>
                </a:solidFill>
              </a:rPr>
              <a:t>. The models they used and its accuracy obtained are as follow:</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 sz="1200">
                <a:solidFill>
                  <a:srgbClr val="000000"/>
                </a:solidFill>
              </a:rPr>
              <a:t>Random Forest - 91.89%</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 sz="1200">
                <a:solidFill>
                  <a:srgbClr val="000000"/>
                </a:solidFill>
              </a:rPr>
              <a:t>Decision Tree - 91.76%</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 sz="1200">
                <a:solidFill>
                  <a:srgbClr val="000000"/>
                </a:solidFill>
              </a:rPr>
              <a:t>Support Vector Machine (SVM) - 91.72%</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 sz="1200">
                <a:solidFill>
                  <a:srgbClr val="000000"/>
                </a:solidFill>
              </a:rPr>
              <a:t>Neural Network - 88.76%</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 sz="1200">
                <a:solidFill>
                  <a:srgbClr val="000000"/>
                </a:solidFill>
              </a:rPr>
              <a:t>Naïve Bayes - 86.54%</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sz="1200">
                <a:solidFill>
                  <a:srgbClr val="000000"/>
                </a:solidFill>
              </a:rPr>
              <a:t>This study only focused on handling missing data for pre-processing, it outlines three common mechanisms for missing data:</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Catamaran"/>
              <a:buAutoNum type="arabicPeriod"/>
            </a:pPr>
            <a:r>
              <a:rPr lang="en" sz="1200">
                <a:solidFill>
                  <a:srgbClr val="000000"/>
                </a:solidFill>
              </a:rPr>
              <a:t>Missing Completely at Random (MCAR) – Data is missing randomly without relation to other variables.</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Catamaran"/>
              <a:buAutoNum type="arabicPeriod"/>
            </a:pPr>
            <a:r>
              <a:rPr lang="en" sz="1200">
                <a:solidFill>
                  <a:srgbClr val="000000"/>
                </a:solidFill>
              </a:rPr>
              <a:t>Missing at Random (MAR) – Missing data depends on observed variables.</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Catamaran"/>
              <a:buAutoNum type="arabicPeriod"/>
            </a:pPr>
            <a:r>
              <a:rPr lang="en" sz="1200">
                <a:solidFill>
                  <a:srgbClr val="000000"/>
                </a:solidFill>
              </a:rPr>
              <a:t>Missing Not at Random (MNAR) – Missing data depends on unknown factors, potentially with bias</a:t>
            </a:r>
            <a:endParaRPr sz="1200">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sz="1200">
                <a:solidFill>
                  <a:srgbClr val="000000"/>
                </a:solidFill>
              </a:rPr>
              <a:t>This study used a unique approach to handling missing values. For categorical data like the “default” attribute, where “yes” observations were very less, authors kept “unknown” as a separate category, while other variables with “unknown” values were removed. </a:t>
            </a:r>
            <a:endParaRPr sz="1200">
              <a:solidFill>
                <a:srgbClr val="000000"/>
              </a:solidFill>
            </a:endParaRPr>
          </a:p>
        </p:txBody>
      </p:sp>
      <p:sp>
        <p:nvSpPr>
          <p:cNvPr id="301" name="Google Shape;301;p39"/>
          <p:cNvSpPr txBox="1"/>
          <p:nvPr>
            <p:ph type="title"/>
          </p:nvPr>
        </p:nvSpPr>
        <p:spPr>
          <a:xfrm>
            <a:off x="310600" y="44715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idx="1" type="body"/>
          </p:nvPr>
        </p:nvSpPr>
        <p:spPr>
          <a:xfrm>
            <a:off x="4309825" y="1377625"/>
            <a:ext cx="4495800" cy="33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Drawbacks:</a:t>
            </a:r>
            <a:endParaRPr/>
          </a:p>
          <a:p>
            <a:pPr indent="-330200" lvl="0" marL="457200" rtl="0" algn="l">
              <a:spcBef>
                <a:spcPts val="1000"/>
              </a:spcBef>
              <a:spcAft>
                <a:spcPts val="0"/>
              </a:spcAft>
              <a:buSzPts val="1600"/>
              <a:buAutoNum type="arabicPeriod"/>
            </a:pPr>
            <a:r>
              <a:rPr lang="en"/>
              <a:t>Limited pre-processing steps - focus only on missing data, may cause over or underfitting as model cannot find meaning patterns</a:t>
            </a:r>
            <a:endParaRPr/>
          </a:p>
          <a:p>
            <a:pPr indent="-330200" lvl="0" marL="457200" rtl="0" algn="l">
              <a:spcBef>
                <a:spcPts val="1000"/>
              </a:spcBef>
              <a:spcAft>
                <a:spcPts val="1000"/>
              </a:spcAft>
              <a:buSzPts val="1600"/>
              <a:buAutoNum type="arabicPeriod"/>
            </a:pPr>
            <a:r>
              <a:rPr lang="en"/>
              <a:t>Class imbalance concerns - </a:t>
            </a:r>
            <a:r>
              <a:rPr lang="en"/>
              <a:t>unequal</a:t>
            </a:r>
            <a:r>
              <a:rPr lang="en"/>
              <a:t> distribution of class</a:t>
            </a:r>
            <a:r>
              <a:rPr lang="en"/>
              <a:t>, </a:t>
            </a:r>
            <a:r>
              <a:rPr lang="en"/>
              <a:t>models may be biased towards the majority class, causing misleading accuracy scores</a:t>
            </a:r>
            <a:endParaRPr/>
          </a:p>
        </p:txBody>
      </p:sp>
      <p:sp>
        <p:nvSpPr>
          <p:cNvPr id="307" name="Google Shape;307;p40"/>
          <p:cNvSpPr txBox="1"/>
          <p:nvPr>
            <p:ph idx="2" type="body"/>
          </p:nvPr>
        </p:nvSpPr>
        <p:spPr>
          <a:xfrm>
            <a:off x="439175" y="1457725"/>
            <a:ext cx="3887700" cy="3164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Advantages:</a:t>
            </a:r>
            <a:endParaRPr/>
          </a:p>
          <a:p>
            <a:pPr indent="-330200" lvl="0" marL="457200" marR="0" rtl="0" algn="l">
              <a:lnSpc>
                <a:spcPct val="115000"/>
              </a:lnSpc>
              <a:spcBef>
                <a:spcPts val="1000"/>
              </a:spcBef>
              <a:spcAft>
                <a:spcPts val="0"/>
              </a:spcAft>
              <a:buSzPts val="1600"/>
              <a:buAutoNum type="arabicPeriod"/>
            </a:pPr>
            <a:r>
              <a:rPr lang="en"/>
              <a:t>Handling Missing Data – Deeper understanding on </a:t>
            </a:r>
            <a:r>
              <a:rPr lang="en"/>
              <a:t>classifying</a:t>
            </a:r>
            <a:r>
              <a:rPr lang="en"/>
              <a:t> missing data</a:t>
            </a:r>
            <a:endParaRPr/>
          </a:p>
          <a:p>
            <a:pPr indent="0" lvl="0" marL="0" rtl="0" algn="l">
              <a:spcBef>
                <a:spcPts val="1000"/>
              </a:spcBef>
              <a:spcAft>
                <a:spcPts val="1000"/>
              </a:spcAft>
              <a:buNone/>
            </a:pPr>
            <a:r>
              <a:t/>
            </a:r>
            <a:endParaRPr/>
          </a:p>
        </p:txBody>
      </p:sp>
      <p:sp>
        <p:nvSpPr>
          <p:cNvPr id="308" name="Google Shape;308;p40"/>
          <p:cNvSpPr txBox="1"/>
          <p:nvPr>
            <p:ph type="title"/>
          </p:nvPr>
        </p:nvSpPr>
        <p:spPr>
          <a:xfrm>
            <a:off x="191500" y="67525"/>
            <a:ext cx="36756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2</a:t>
            </a:r>
            <a:endParaRPr/>
          </a:p>
        </p:txBody>
      </p:sp>
      <p:sp>
        <p:nvSpPr>
          <p:cNvPr id="309" name="Google Shape;309;p40"/>
          <p:cNvSpPr txBox="1"/>
          <p:nvPr/>
        </p:nvSpPr>
        <p:spPr>
          <a:xfrm>
            <a:off x="191500" y="613900"/>
            <a:ext cx="388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Advantages and Drawbacks</a:t>
            </a:r>
            <a:endParaRPr>
              <a:latin typeface="Catamaran SemiBold"/>
              <a:ea typeface="Catamaran SemiBold"/>
              <a:cs typeface="Catamaran SemiBold"/>
              <a:sym typeface="Catamaran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1"/>
          <p:cNvPicPr preferRelativeResize="0"/>
          <p:nvPr/>
        </p:nvPicPr>
        <p:blipFill rotWithShape="1">
          <a:blip r:embed="rId3">
            <a:alphaModFix/>
          </a:blip>
          <a:srcRect b="3710" l="0" r="0" t="16328"/>
          <a:stretch/>
        </p:blipFill>
        <p:spPr>
          <a:xfrm>
            <a:off x="5195131" y="959250"/>
            <a:ext cx="3226500" cy="3225000"/>
          </a:xfrm>
          <a:prstGeom prst="roundRect">
            <a:avLst>
              <a:gd fmla="val 4969" name="adj"/>
            </a:avLst>
          </a:prstGeom>
          <a:noFill/>
          <a:ln>
            <a:noFill/>
          </a:ln>
        </p:spPr>
      </p:pic>
      <p:sp>
        <p:nvSpPr>
          <p:cNvPr id="315" name="Google Shape;315;p41"/>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txBox="1"/>
          <p:nvPr>
            <p:ph type="ctrTitle"/>
          </p:nvPr>
        </p:nvSpPr>
        <p:spPr>
          <a:xfrm flipH="1">
            <a:off x="722369" y="1125307"/>
            <a:ext cx="4252500" cy="220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SIM UOW</a:t>
            </a:r>
            <a:endParaRPr>
              <a:solidFill>
                <a:srgbClr val="000000"/>
              </a:solidFill>
            </a:endParaRPr>
          </a:p>
          <a:p>
            <a:pPr indent="0" lvl="0" marL="0" rtl="0" algn="l">
              <a:spcBef>
                <a:spcPts val="0"/>
              </a:spcBef>
              <a:spcAft>
                <a:spcPts val="0"/>
              </a:spcAft>
              <a:buNone/>
            </a:pPr>
            <a:r>
              <a:rPr lang="en">
                <a:solidFill>
                  <a:srgbClr val="000000"/>
                </a:solidFill>
              </a:rPr>
              <a:t>CSCI 218</a:t>
            </a:r>
            <a:endParaRPr>
              <a:solidFill>
                <a:srgbClr val="000000"/>
              </a:solidFill>
            </a:endParaRPr>
          </a:p>
          <a:p>
            <a:pPr indent="0" lvl="0" marL="0" rtl="0" algn="l">
              <a:spcBef>
                <a:spcPts val="0"/>
              </a:spcBef>
              <a:spcAft>
                <a:spcPts val="0"/>
              </a:spcAft>
              <a:buNone/>
            </a:pPr>
            <a:r>
              <a:rPr lang="en">
                <a:solidFill>
                  <a:srgbClr val="000000"/>
                </a:solidFill>
              </a:rPr>
              <a:t>Group 18</a:t>
            </a:r>
            <a:endParaRPr/>
          </a:p>
        </p:txBody>
      </p:sp>
      <p:sp>
        <p:nvSpPr>
          <p:cNvPr id="319" name="Google Shape;319;p41"/>
          <p:cNvSpPr txBox="1"/>
          <p:nvPr>
            <p:ph idx="1" type="subTitle"/>
          </p:nvPr>
        </p:nvSpPr>
        <p:spPr>
          <a:xfrm flipH="1">
            <a:off x="722369" y="3612482"/>
            <a:ext cx="4252500" cy="463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a:solidFill>
                  <a:srgbClr val="595959"/>
                </a:solidFill>
                <a:latin typeface="Catamaran SemiBold"/>
                <a:ea typeface="Catamaran SemiBold"/>
                <a:cs typeface="Catamaran SemiBold"/>
                <a:sym typeface="Catamaran SemiBold"/>
              </a:rPr>
              <a:t>Bank Marketing Machine Learning</a:t>
            </a:r>
            <a:endParaRPr>
              <a:latin typeface="Catamaran SemiBold"/>
              <a:ea typeface="Catamaran SemiBold"/>
              <a:cs typeface="Catamaran SemiBold"/>
              <a:sym typeface="Catamaran SemiBold"/>
            </a:endParaRPr>
          </a:p>
        </p:txBody>
      </p:sp>
      <p:cxnSp>
        <p:nvCxnSpPr>
          <p:cNvPr id="320" name="Google Shape;320;p41"/>
          <p:cNvCxnSpPr/>
          <p:nvPr/>
        </p:nvCxnSpPr>
        <p:spPr>
          <a:xfrm rot="10800000">
            <a:off x="840372" y="3500430"/>
            <a:ext cx="2655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p:nvPr/>
        </p:nvSpPr>
        <p:spPr>
          <a:xfrm flipH="1">
            <a:off x="820807" y="784343"/>
            <a:ext cx="1313100" cy="1313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2"/>
          <p:cNvSpPr txBox="1"/>
          <p:nvPr>
            <p:ph type="title"/>
          </p:nvPr>
        </p:nvSpPr>
        <p:spPr>
          <a:xfrm>
            <a:off x="548700" y="2195475"/>
            <a:ext cx="4811700" cy="15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EDA &amp; </a:t>
            </a:r>
            <a:r>
              <a:rPr lang="en" sz="5000"/>
              <a:t>Data Pre-Processing</a:t>
            </a:r>
            <a:endParaRPr sz="5000"/>
          </a:p>
        </p:txBody>
      </p:sp>
      <p:sp>
        <p:nvSpPr>
          <p:cNvPr id="327" name="Google Shape;327;p42"/>
          <p:cNvSpPr txBox="1"/>
          <p:nvPr>
            <p:ph idx="2" type="title"/>
          </p:nvPr>
        </p:nvSpPr>
        <p:spPr>
          <a:xfrm>
            <a:off x="820800" y="977538"/>
            <a:ext cx="1313100" cy="9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328" name="Google Shape;328;p42"/>
          <p:cNvPicPr preferRelativeResize="0"/>
          <p:nvPr/>
        </p:nvPicPr>
        <p:blipFill rotWithShape="1">
          <a:blip r:embed="rId3">
            <a:alphaModFix/>
          </a:blip>
          <a:srcRect b="0" l="7243" r="36472" t="0"/>
          <a:stretch/>
        </p:blipFill>
        <p:spPr>
          <a:xfrm>
            <a:off x="5195131" y="959250"/>
            <a:ext cx="3226500" cy="3225000"/>
          </a:xfrm>
          <a:prstGeom prst="roundRect">
            <a:avLst>
              <a:gd fmla="val 4969" name="adj"/>
            </a:avLst>
          </a:prstGeom>
          <a:noFill/>
          <a:ln>
            <a:noFill/>
          </a:ln>
        </p:spPr>
      </p:pic>
      <p:sp>
        <p:nvSpPr>
          <p:cNvPr id="329" name="Google Shape;329;p42"/>
          <p:cNvSpPr/>
          <p:nvPr/>
        </p:nvSpPr>
        <p:spPr>
          <a:xfrm>
            <a:off x="4900090" y="673432"/>
            <a:ext cx="586800" cy="586800"/>
          </a:xfrm>
          <a:prstGeom prst="ellipse">
            <a:avLst/>
          </a:prstGeom>
          <a:gradFill>
            <a:gsLst>
              <a:gs pos="0">
                <a:schemeClr val="dk2"/>
              </a:gs>
              <a:gs pos="100000">
                <a:schemeClr val="lt2"/>
              </a:gs>
            </a:gsLst>
            <a:lin ang="16200038"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42"/>
          <p:cNvGrpSpPr/>
          <p:nvPr/>
        </p:nvGrpSpPr>
        <p:grpSpPr>
          <a:xfrm>
            <a:off x="5026570" y="799912"/>
            <a:ext cx="333840" cy="333840"/>
            <a:chOff x="4379475" y="2661350"/>
            <a:chExt cx="410325" cy="410325"/>
          </a:xfrm>
        </p:grpSpPr>
        <p:sp>
          <p:nvSpPr>
            <p:cNvPr id="331" name="Google Shape;331;p42"/>
            <p:cNvSpPr/>
            <p:nvPr/>
          </p:nvSpPr>
          <p:spPr>
            <a:xfrm>
              <a:off x="4379475" y="2661350"/>
              <a:ext cx="410325" cy="410325"/>
            </a:xfrm>
            <a:custGeom>
              <a:rect b="b" l="l" r="r" t="t"/>
              <a:pathLst>
                <a:path extrusionOk="0" h="16413" w="16413">
                  <a:moveTo>
                    <a:pt x="8206" y="962"/>
                  </a:moveTo>
                  <a:cubicBezTo>
                    <a:pt x="9682" y="962"/>
                    <a:pt x="11154" y="1412"/>
                    <a:pt x="12406" y="2302"/>
                  </a:cubicBezTo>
                  <a:cubicBezTo>
                    <a:pt x="12489" y="2362"/>
                    <a:pt x="12587" y="2391"/>
                    <a:pt x="12684" y="2391"/>
                  </a:cubicBezTo>
                  <a:cubicBezTo>
                    <a:pt x="12808" y="2391"/>
                    <a:pt x="12931" y="2343"/>
                    <a:pt x="13024" y="2250"/>
                  </a:cubicBezTo>
                  <a:lnTo>
                    <a:pt x="13097" y="2176"/>
                  </a:lnTo>
                  <a:lnTo>
                    <a:pt x="13324" y="3764"/>
                  </a:lnTo>
                  <a:lnTo>
                    <a:pt x="13324" y="3764"/>
                  </a:lnTo>
                  <a:lnTo>
                    <a:pt x="11716" y="3534"/>
                  </a:lnTo>
                  <a:cubicBezTo>
                    <a:pt x="11843" y="3310"/>
                    <a:pt x="11773" y="3026"/>
                    <a:pt x="11555" y="2889"/>
                  </a:cubicBezTo>
                  <a:cubicBezTo>
                    <a:pt x="10555" y="2258"/>
                    <a:pt x="9397" y="1923"/>
                    <a:pt x="8215" y="1923"/>
                  </a:cubicBezTo>
                  <a:cubicBezTo>
                    <a:pt x="8212" y="1923"/>
                    <a:pt x="8210" y="1923"/>
                    <a:pt x="8207" y="1923"/>
                  </a:cubicBezTo>
                  <a:cubicBezTo>
                    <a:pt x="4744" y="1923"/>
                    <a:pt x="1925" y="4742"/>
                    <a:pt x="1925" y="8205"/>
                  </a:cubicBezTo>
                  <a:cubicBezTo>
                    <a:pt x="1925" y="11669"/>
                    <a:pt x="4742" y="14488"/>
                    <a:pt x="8207" y="14488"/>
                  </a:cubicBezTo>
                  <a:cubicBezTo>
                    <a:pt x="11510" y="14488"/>
                    <a:pt x="14225" y="11927"/>
                    <a:pt x="14471" y="8686"/>
                  </a:cubicBezTo>
                  <a:lnTo>
                    <a:pt x="15436" y="8686"/>
                  </a:lnTo>
                  <a:cubicBezTo>
                    <a:pt x="15322" y="10440"/>
                    <a:pt x="14583" y="12073"/>
                    <a:pt x="13330" y="13328"/>
                  </a:cubicBezTo>
                  <a:cubicBezTo>
                    <a:pt x="11947" y="14710"/>
                    <a:pt x="10095" y="15450"/>
                    <a:pt x="8206" y="15450"/>
                  </a:cubicBezTo>
                  <a:cubicBezTo>
                    <a:pt x="7371" y="15450"/>
                    <a:pt x="6529" y="15305"/>
                    <a:pt x="5718" y="15008"/>
                  </a:cubicBezTo>
                  <a:cubicBezTo>
                    <a:pt x="3070" y="14038"/>
                    <a:pt x="1225" y="11621"/>
                    <a:pt x="990" y="8810"/>
                  </a:cubicBezTo>
                  <a:cubicBezTo>
                    <a:pt x="755" y="6000"/>
                    <a:pt x="2171" y="3310"/>
                    <a:pt x="4619" y="1913"/>
                  </a:cubicBezTo>
                  <a:cubicBezTo>
                    <a:pt x="5735" y="1277"/>
                    <a:pt x="6972" y="962"/>
                    <a:pt x="8206" y="962"/>
                  </a:cubicBezTo>
                  <a:close/>
                  <a:moveTo>
                    <a:pt x="8222" y="0"/>
                  </a:moveTo>
                  <a:cubicBezTo>
                    <a:pt x="8217" y="0"/>
                    <a:pt x="8212" y="0"/>
                    <a:pt x="8207" y="0"/>
                  </a:cubicBezTo>
                  <a:cubicBezTo>
                    <a:pt x="6015" y="0"/>
                    <a:pt x="3954" y="854"/>
                    <a:pt x="2404" y="2403"/>
                  </a:cubicBezTo>
                  <a:cubicBezTo>
                    <a:pt x="853" y="3953"/>
                    <a:pt x="0" y="6013"/>
                    <a:pt x="0" y="8207"/>
                  </a:cubicBezTo>
                  <a:cubicBezTo>
                    <a:pt x="0" y="10399"/>
                    <a:pt x="854" y="12458"/>
                    <a:pt x="2404" y="14008"/>
                  </a:cubicBezTo>
                  <a:cubicBezTo>
                    <a:pt x="3953" y="15559"/>
                    <a:pt x="6015" y="16412"/>
                    <a:pt x="8207" y="16412"/>
                  </a:cubicBezTo>
                  <a:cubicBezTo>
                    <a:pt x="10400" y="16412"/>
                    <a:pt x="12459" y="15559"/>
                    <a:pt x="14009" y="14008"/>
                  </a:cubicBezTo>
                  <a:cubicBezTo>
                    <a:pt x="15560" y="12458"/>
                    <a:pt x="16413" y="10398"/>
                    <a:pt x="16413" y="8207"/>
                  </a:cubicBezTo>
                  <a:cubicBezTo>
                    <a:pt x="16413" y="7940"/>
                    <a:pt x="16197" y="7725"/>
                    <a:pt x="15932" y="7725"/>
                  </a:cubicBezTo>
                  <a:lnTo>
                    <a:pt x="13047" y="7725"/>
                  </a:lnTo>
                  <a:cubicBezTo>
                    <a:pt x="12785" y="7730"/>
                    <a:pt x="12576" y="7943"/>
                    <a:pt x="12576" y="8205"/>
                  </a:cubicBezTo>
                  <a:cubicBezTo>
                    <a:pt x="12576" y="8468"/>
                    <a:pt x="12785" y="8681"/>
                    <a:pt x="13047" y="8686"/>
                  </a:cubicBezTo>
                  <a:lnTo>
                    <a:pt x="13506" y="8686"/>
                  </a:lnTo>
                  <a:cubicBezTo>
                    <a:pt x="13451" y="9294"/>
                    <a:pt x="13292" y="9885"/>
                    <a:pt x="13036" y="10439"/>
                  </a:cubicBezTo>
                  <a:lnTo>
                    <a:pt x="12639" y="10209"/>
                  </a:lnTo>
                  <a:cubicBezTo>
                    <a:pt x="12562" y="10163"/>
                    <a:pt x="12477" y="10142"/>
                    <a:pt x="12394" y="10142"/>
                  </a:cubicBezTo>
                  <a:cubicBezTo>
                    <a:pt x="12228" y="10142"/>
                    <a:pt x="12066" y="10228"/>
                    <a:pt x="11977" y="10382"/>
                  </a:cubicBezTo>
                  <a:cubicBezTo>
                    <a:pt x="11843" y="10615"/>
                    <a:pt x="11924" y="10910"/>
                    <a:pt x="12158" y="11042"/>
                  </a:cubicBezTo>
                  <a:lnTo>
                    <a:pt x="12554" y="11271"/>
                  </a:lnTo>
                  <a:cubicBezTo>
                    <a:pt x="12202" y="11767"/>
                    <a:pt x="11769" y="12201"/>
                    <a:pt x="11272" y="12552"/>
                  </a:cubicBezTo>
                  <a:lnTo>
                    <a:pt x="11044" y="12155"/>
                  </a:lnTo>
                  <a:cubicBezTo>
                    <a:pt x="10953" y="12006"/>
                    <a:pt x="10795" y="11923"/>
                    <a:pt x="10632" y="11923"/>
                  </a:cubicBezTo>
                  <a:cubicBezTo>
                    <a:pt x="10550" y="11923"/>
                    <a:pt x="10467" y="11944"/>
                    <a:pt x="10391" y="11988"/>
                  </a:cubicBezTo>
                  <a:cubicBezTo>
                    <a:pt x="10164" y="12119"/>
                    <a:pt x="10085" y="12407"/>
                    <a:pt x="10211" y="12637"/>
                  </a:cubicBezTo>
                  <a:lnTo>
                    <a:pt x="10441" y="13034"/>
                  </a:lnTo>
                  <a:cubicBezTo>
                    <a:pt x="9887" y="13290"/>
                    <a:pt x="9295" y="13450"/>
                    <a:pt x="8688" y="13504"/>
                  </a:cubicBezTo>
                  <a:lnTo>
                    <a:pt x="8688" y="13044"/>
                  </a:lnTo>
                  <a:cubicBezTo>
                    <a:pt x="8688" y="12779"/>
                    <a:pt x="8472" y="12564"/>
                    <a:pt x="8207" y="12564"/>
                  </a:cubicBezTo>
                  <a:cubicBezTo>
                    <a:pt x="7942" y="12564"/>
                    <a:pt x="7727" y="12779"/>
                    <a:pt x="7727" y="13044"/>
                  </a:cubicBezTo>
                  <a:lnTo>
                    <a:pt x="7727" y="13504"/>
                  </a:lnTo>
                  <a:cubicBezTo>
                    <a:pt x="7119" y="13450"/>
                    <a:pt x="6526" y="13290"/>
                    <a:pt x="5974" y="13034"/>
                  </a:cubicBezTo>
                  <a:lnTo>
                    <a:pt x="6204" y="12637"/>
                  </a:lnTo>
                  <a:cubicBezTo>
                    <a:pt x="6341" y="12407"/>
                    <a:pt x="6265" y="12107"/>
                    <a:pt x="6032" y="11972"/>
                  </a:cubicBezTo>
                  <a:cubicBezTo>
                    <a:pt x="5956" y="11928"/>
                    <a:pt x="5874" y="11908"/>
                    <a:pt x="5792" y="11908"/>
                  </a:cubicBezTo>
                  <a:cubicBezTo>
                    <a:pt x="5623" y="11908"/>
                    <a:pt x="5459" y="11997"/>
                    <a:pt x="5371" y="12157"/>
                  </a:cubicBezTo>
                  <a:lnTo>
                    <a:pt x="5142" y="12552"/>
                  </a:lnTo>
                  <a:cubicBezTo>
                    <a:pt x="4646" y="12201"/>
                    <a:pt x="4212" y="11767"/>
                    <a:pt x="3861" y="11271"/>
                  </a:cubicBezTo>
                  <a:lnTo>
                    <a:pt x="4256" y="11042"/>
                  </a:lnTo>
                  <a:cubicBezTo>
                    <a:pt x="4483" y="10907"/>
                    <a:pt x="4559" y="10616"/>
                    <a:pt x="4427" y="10389"/>
                  </a:cubicBezTo>
                  <a:cubicBezTo>
                    <a:pt x="4338" y="10235"/>
                    <a:pt x="4177" y="10148"/>
                    <a:pt x="4011" y="10148"/>
                  </a:cubicBezTo>
                  <a:cubicBezTo>
                    <a:pt x="3931" y="10148"/>
                    <a:pt x="3850" y="10168"/>
                    <a:pt x="3776" y="10210"/>
                  </a:cubicBezTo>
                  <a:lnTo>
                    <a:pt x="3379" y="10439"/>
                  </a:lnTo>
                  <a:cubicBezTo>
                    <a:pt x="3123" y="9887"/>
                    <a:pt x="2963" y="9294"/>
                    <a:pt x="2909" y="8687"/>
                  </a:cubicBezTo>
                  <a:lnTo>
                    <a:pt x="3367" y="8687"/>
                  </a:lnTo>
                  <a:cubicBezTo>
                    <a:pt x="3629" y="8681"/>
                    <a:pt x="3839" y="8468"/>
                    <a:pt x="3839" y="8205"/>
                  </a:cubicBezTo>
                  <a:cubicBezTo>
                    <a:pt x="3839" y="7945"/>
                    <a:pt x="3629" y="7731"/>
                    <a:pt x="3367" y="7725"/>
                  </a:cubicBezTo>
                  <a:lnTo>
                    <a:pt x="2909" y="7725"/>
                  </a:lnTo>
                  <a:cubicBezTo>
                    <a:pt x="2963" y="7119"/>
                    <a:pt x="3123" y="6526"/>
                    <a:pt x="3379" y="5974"/>
                  </a:cubicBezTo>
                  <a:lnTo>
                    <a:pt x="3776" y="6202"/>
                  </a:lnTo>
                  <a:cubicBezTo>
                    <a:pt x="3853" y="6248"/>
                    <a:pt x="3937" y="6269"/>
                    <a:pt x="4020" y="6269"/>
                  </a:cubicBezTo>
                  <a:cubicBezTo>
                    <a:pt x="4186" y="6269"/>
                    <a:pt x="4347" y="6183"/>
                    <a:pt x="4436" y="6029"/>
                  </a:cubicBezTo>
                  <a:cubicBezTo>
                    <a:pt x="4571" y="5798"/>
                    <a:pt x="4489" y="5501"/>
                    <a:pt x="4256" y="5370"/>
                  </a:cubicBezTo>
                  <a:lnTo>
                    <a:pt x="3861" y="5142"/>
                  </a:lnTo>
                  <a:cubicBezTo>
                    <a:pt x="4212" y="4644"/>
                    <a:pt x="4646" y="4212"/>
                    <a:pt x="5142" y="3860"/>
                  </a:cubicBezTo>
                  <a:lnTo>
                    <a:pt x="5371" y="4256"/>
                  </a:lnTo>
                  <a:cubicBezTo>
                    <a:pt x="5459" y="4415"/>
                    <a:pt x="5623" y="4505"/>
                    <a:pt x="5792" y="4505"/>
                  </a:cubicBezTo>
                  <a:cubicBezTo>
                    <a:pt x="5874" y="4505"/>
                    <a:pt x="5956" y="4484"/>
                    <a:pt x="6032" y="4440"/>
                  </a:cubicBezTo>
                  <a:cubicBezTo>
                    <a:pt x="6265" y="4306"/>
                    <a:pt x="6341" y="4005"/>
                    <a:pt x="6204" y="3775"/>
                  </a:cubicBezTo>
                  <a:lnTo>
                    <a:pt x="5974" y="3377"/>
                  </a:lnTo>
                  <a:cubicBezTo>
                    <a:pt x="6526" y="3119"/>
                    <a:pt x="7119" y="2961"/>
                    <a:pt x="7725" y="2907"/>
                  </a:cubicBezTo>
                  <a:lnTo>
                    <a:pt x="7725" y="3365"/>
                  </a:lnTo>
                  <a:cubicBezTo>
                    <a:pt x="7725" y="3631"/>
                    <a:pt x="7941" y="3846"/>
                    <a:pt x="8207" y="3846"/>
                  </a:cubicBezTo>
                  <a:cubicBezTo>
                    <a:pt x="8472" y="3846"/>
                    <a:pt x="8688" y="3631"/>
                    <a:pt x="8688" y="3365"/>
                  </a:cubicBezTo>
                  <a:lnTo>
                    <a:pt x="8688" y="2907"/>
                  </a:lnTo>
                  <a:cubicBezTo>
                    <a:pt x="9319" y="2963"/>
                    <a:pt x="9935" y="3133"/>
                    <a:pt x="10506" y="3406"/>
                  </a:cubicBezTo>
                  <a:lnTo>
                    <a:pt x="10378" y="3537"/>
                  </a:lnTo>
                  <a:cubicBezTo>
                    <a:pt x="10096" y="3816"/>
                    <a:pt x="10257" y="4297"/>
                    <a:pt x="10648" y="4352"/>
                  </a:cubicBezTo>
                  <a:lnTo>
                    <a:pt x="13822" y="4806"/>
                  </a:lnTo>
                  <a:cubicBezTo>
                    <a:pt x="13845" y="4810"/>
                    <a:pt x="13867" y="4811"/>
                    <a:pt x="13889" y="4811"/>
                  </a:cubicBezTo>
                  <a:cubicBezTo>
                    <a:pt x="14176" y="4811"/>
                    <a:pt x="14407" y="4557"/>
                    <a:pt x="14365" y="4262"/>
                  </a:cubicBezTo>
                  <a:lnTo>
                    <a:pt x="13913" y="1088"/>
                  </a:lnTo>
                  <a:cubicBezTo>
                    <a:pt x="13876" y="833"/>
                    <a:pt x="13659" y="675"/>
                    <a:pt x="13434" y="675"/>
                  </a:cubicBezTo>
                  <a:cubicBezTo>
                    <a:pt x="13315" y="675"/>
                    <a:pt x="13194" y="720"/>
                    <a:pt x="13097" y="817"/>
                  </a:cubicBezTo>
                  <a:lnTo>
                    <a:pt x="12624" y="1290"/>
                  </a:lnTo>
                  <a:cubicBezTo>
                    <a:pt x="11310" y="447"/>
                    <a:pt x="9783" y="0"/>
                    <a:pt x="8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2"/>
            <p:cNvSpPr/>
            <p:nvPr/>
          </p:nvSpPr>
          <p:spPr>
            <a:xfrm>
              <a:off x="4526825" y="2778125"/>
              <a:ext cx="140950" cy="140450"/>
            </a:xfrm>
            <a:custGeom>
              <a:rect b="b" l="l" r="r" t="t"/>
              <a:pathLst>
                <a:path extrusionOk="0" h="5618" w="5638">
                  <a:moveTo>
                    <a:pt x="2310" y="3053"/>
                  </a:moveTo>
                  <a:cubicBezTo>
                    <a:pt x="2557" y="3053"/>
                    <a:pt x="2794" y="3244"/>
                    <a:pt x="2794" y="3534"/>
                  </a:cubicBezTo>
                  <a:cubicBezTo>
                    <a:pt x="2794" y="3800"/>
                    <a:pt x="2578" y="4015"/>
                    <a:pt x="2313" y="4015"/>
                  </a:cubicBezTo>
                  <a:cubicBezTo>
                    <a:pt x="1884" y="4015"/>
                    <a:pt x="1670" y="3498"/>
                    <a:pt x="1973" y="3195"/>
                  </a:cubicBezTo>
                  <a:cubicBezTo>
                    <a:pt x="2072" y="3097"/>
                    <a:pt x="2192" y="3053"/>
                    <a:pt x="2310" y="3053"/>
                  </a:cubicBezTo>
                  <a:close/>
                  <a:moveTo>
                    <a:pt x="550" y="0"/>
                  </a:moveTo>
                  <a:cubicBezTo>
                    <a:pt x="468" y="0"/>
                    <a:pt x="386" y="21"/>
                    <a:pt x="310" y="65"/>
                  </a:cubicBezTo>
                  <a:cubicBezTo>
                    <a:pt x="80" y="197"/>
                    <a:pt x="1" y="491"/>
                    <a:pt x="134" y="721"/>
                  </a:cubicBezTo>
                  <a:lnTo>
                    <a:pt x="1216" y="2599"/>
                  </a:lnTo>
                  <a:cubicBezTo>
                    <a:pt x="729" y="3170"/>
                    <a:pt x="761" y="4021"/>
                    <a:pt x="1294" y="4554"/>
                  </a:cubicBezTo>
                  <a:cubicBezTo>
                    <a:pt x="1574" y="4834"/>
                    <a:pt x="1943" y="4976"/>
                    <a:pt x="2313" y="4976"/>
                  </a:cubicBezTo>
                  <a:cubicBezTo>
                    <a:pt x="2645" y="4976"/>
                    <a:pt x="2978" y="4861"/>
                    <a:pt x="3249" y="4630"/>
                  </a:cubicBezTo>
                  <a:lnTo>
                    <a:pt x="4848" y="5553"/>
                  </a:lnTo>
                  <a:cubicBezTo>
                    <a:pt x="4924" y="5596"/>
                    <a:pt x="5007" y="5617"/>
                    <a:pt x="5088" y="5617"/>
                  </a:cubicBezTo>
                  <a:cubicBezTo>
                    <a:pt x="5254" y="5617"/>
                    <a:pt x="5416" y="5531"/>
                    <a:pt x="5504" y="5377"/>
                  </a:cubicBezTo>
                  <a:cubicBezTo>
                    <a:pt x="5638" y="5147"/>
                    <a:pt x="5558" y="4852"/>
                    <a:pt x="5329" y="4721"/>
                  </a:cubicBezTo>
                  <a:lnTo>
                    <a:pt x="3731" y="3798"/>
                  </a:lnTo>
                  <a:cubicBezTo>
                    <a:pt x="3896" y="2911"/>
                    <a:pt x="3215" y="2092"/>
                    <a:pt x="2313" y="2092"/>
                  </a:cubicBezTo>
                  <a:cubicBezTo>
                    <a:pt x="2224" y="2092"/>
                    <a:pt x="2136" y="2101"/>
                    <a:pt x="2050" y="2117"/>
                  </a:cubicBezTo>
                  <a:lnTo>
                    <a:pt x="966" y="241"/>
                  </a:lnTo>
                  <a:cubicBezTo>
                    <a:pt x="877" y="87"/>
                    <a:pt x="715" y="0"/>
                    <a:pt x="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338" name="Google Shape;338;p43"/>
          <p:cNvSpPr txBox="1"/>
          <p:nvPr/>
        </p:nvSpPr>
        <p:spPr>
          <a:xfrm>
            <a:off x="161725" y="621350"/>
            <a:ext cx="60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Distribution of Subscription Outcome (y)</a:t>
            </a:r>
            <a:endParaRPr>
              <a:latin typeface="Catamaran SemiBold"/>
              <a:ea typeface="Catamaran SemiBold"/>
              <a:cs typeface="Catamaran SemiBold"/>
              <a:sym typeface="Catamaran SemiBold"/>
            </a:endParaRPr>
          </a:p>
        </p:txBody>
      </p:sp>
      <p:sp>
        <p:nvSpPr>
          <p:cNvPr id="339" name="Google Shape;339;p43"/>
          <p:cNvSpPr txBox="1"/>
          <p:nvPr>
            <p:ph idx="4294967295" type="body"/>
          </p:nvPr>
        </p:nvSpPr>
        <p:spPr>
          <a:xfrm>
            <a:off x="187900" y="3944750"/>
            <a:ext cx="4350000" cy="967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rgbClr val="000000"/>
                </a:solidFill>
                <a:highlight>
                  <a:srgbClr val="FFFFFF"/>
                </a:highlight>
              </a:rPr>
              <a:t>Observation</a:t>
            </a:r>
            <a:r>
              <a:rPr b="1" lang="en" sz="1200">
                <a:solidFill>
                  <a:srgbClr val="000000"/>
                </a:solidFill>
                <a:latin typeface="Arial"/>
                <a:ea typeface="Arial"/>
                <a:cs typeface="Arial"/>
                <a:sym typeface="Arial"/>
              </a:rPr>
              <a:t>(s): </a:t>
            </a:r>
            <a:endParaRPr sz="950">
              <a:solidFill>
                <a:srgbClr val="000000"/>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lang="en" sz="1200">
                <a:solidFill>
                  <a:srgbClr val="000000"/>
                </a:solidFill>
                <a:highlight>
                  <a:srgbClr val="FFFFFF"/>
                </a:highlight>
              </a:rPr>
              <a:t>Distribution </a:t>
            </a:r>
            <a:r>
              <a:rPr lang="en" sz="1100">
                <a:solidFill>
                  <a:srgbClr val="000000"/>
                </a:solidFill>
                <a:highlight>
                  <a:srgbClr val="FFFFFF"/>
                </a:highlight>
                <a:latin typeface="Arial"/>
                <a:ea typeface="Arial"/>
                <a:cs typeface="Arial"/>
                <a:sym typeface="Arial"/>
              </a:rPr>
              <a:t>of subscription outcome (y) is </a:t>
            </a:r>
            <a:r>
              <a:rPr b="1" lang="en" sz="1200">
                <a:solidFill>
                  <a:srgbClr val="CC0000"/>
                </a:solidFill>
                <a:highlight>
                  <a:srgbClr val="FFFFFF"/>
                </a:highlight>
              </a:rPr>
              <a:t>imbalanced</a:t>
            </a:r>
            <a:r>
              <a:rPr lang="en" sz="1100">
                <a:highlight>
                  <a:srgbClr val="FFFFFF"/>
                </a:highlight>
                <a:latin typeface="Arial"/>
                <a:ea typeface="Arial"/>
                <a:cs typeface="Arial"/>
                <a:sym typeface="Arial"/>
              </a:rPr>
              <a:t>.</a:t>
            </a:r>
            <a:endParaRPr sz="1100">
              <a:latin typeface="Arial"/>
              <a:ea typeface="Arial"/>
              <a:cs typeface="Arial"/>
              <a:sym typeface="Arial"/>
            </a:endParaRPr>
          </a:p>
        </p:txBody>
      </p:sp>
      <p:pic>
        <p:nvPicPr>
          <p:cNvPr id="340" name="Google Shape;340;p43"/>
          <p:cNvPicPr preferRelativeResize="0"/>
          <p:nvPr/>
        </p:nvPicPr>
        <p:blipFill>
          <a:blip r:embed="rId3">
            <a:alphaModFix/>
          </a:blip>
          <a:stretch>
            <a:fillRect/>
          </a:stretch>
        </p:blipFill>
        <p:spPr>
          <a:xfrm>
            <a:off x="161725" y="1233525"/>
            <a:ext cx="4552751" cy="1586325"/>
          </a:xfrm>
          <a:prstGeom prst="rect">
            <a:avLst/>
          </a:prstGeom>
          <a:noFill/>
          <a:ln>
            <a:noFill/>
          </a:ln>
        </p:spPr>
      </p:pic>
      <p:pic>
        <p:nvPicPr>
          <p:cNvPr id="341" name="Google Shape;341;p43"/>
          <p:cNvPicPr preferRelativeResize="0"/>
          <p:nvPr/>
        </p:nvPicPr>
        <p:blipFill>
          <a:blip r:embed="rId4">
            <a:alphaModFix/>
          </a:blip>
          <a:stretch>
            <a:fillRect/>
          </a:stretch>
        </p:blipFill>
        <p:spPr>
          <a:xfrm>
            <a:off x="4852575" y="1019775"/>
            <a:ext cx="3965199" cy="388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347" name="Google Shape;347;p44"/>
          <p:cNvSpPr txBox="1"/>
          <p:nvPr/>
        </p:nvSpPr>
        <p:spPr>
          <a:xfrm>
            <a:off x="161725" y="646200"/>
            <a:ext cx="7872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Catamaran SemiBold"/>
                <a:ea typeface="Catamaran SemiBold"/>
                <a:cs typeface="Catamaran SemiBold"/>
                <a:sym typeface="Catamaran SemiBold"/>
              </a:rPr>
              <a:t>Function to Plot Count &amp; Percentage Distribution of ‘y’ for Each Category</a:t>
            </a:r>
            <a:endParaRPr sz="1700">
              <a:latin typeface="Catamaran SemiBold"/>
              <a:ea typeface="Catamaran SemiBold"/>
              <a:cs typeface="Catamaran SemiBold"/>
              <a:sym typeface="Catamaran SemiBold"/>
            </a:endParaRPr>
          </a:p>
        </p:txBody>
      </p:sp>
      <p:pic>
        <p:nvPicPr>
          <p:cNvPr id="348" name="Google Shape;348;p44"/>
          <p:cNvPicPr preferRelativeResize="0"/>
          <p:nvPr/>
        </p:nvPicPr>
        <p:blipFill rotWithShape="1">
          <a:blip r:embed="rId3">
            <a:alphaModFix/>
          </a:blip>
          <a:srcRect b="45193" l="0" r="10378" t="0"/>
          <a:stretch/>
        </p:blipFill>
        <p:spPr>
          <a:xfrm>
            <a:off x="152400" y="1200215"/>
            <a:ext cx="5039799" cy="2041376"/>
          </a:xfrm>
          <a:prstGeom prst="rect">
            <a:avLst/>
          </a:prstGeom>
          <a:noFill/>
          <a:ln>
            <a:noFill/>
          </a:ln>
        </p:spPr>
      </p:pic>
      <p:pic>
        <p:nvPicPr>
          <p:cNvPr id="349" name="Google Shape;349;p44"/>
          <p:cNvPicPr preferRelativeResize="0"/>
          <p:nvPr/>
        </p:nvPicPr>
        <p:blipFill>
          <a:blip r:embed="rId4">
            <a:alphaModFix/>
          </a:blip>
          <a:stretch>
            <a:fillRect/>
          </a:stretch>
        </p:blipFill>
        <p:spPr>
          <a:xfrm>
            <a:off x="178296" y="3876123"/>
            <a:ext cx="5039801" cy="313900"/>
          </a:xfrm>
          <a:prstGeom prst="rect">
            <a:avLst/>
          </a:prstGeom>
          <a:noFill/>
          <a:ln>
            <a:noFill/>
          </a:ln>
        </p:spPr>
      </p:pic>
      <p:grpSp>
        <p:nvGrpSpPr>
          <p:cNvPr id="350" name="Google Shape;350;p44"/>
          <p:cNvGrpSpPr/>
          <p:nvPr/>
        </p:nvGrpSpPr>
        <p:grpSpPr>
          <a:xfrm>
            <a:off x="5192200" y="1200215"/>
            <a:ext cx="3788251" cy="1721352"/>
            <a:chOff x="5192200" y="1183650"/>
            <a:chExt cx="3788251" cy="1721352"/>
          </a:xfrm>
        </p:grpSpPr>
        <p:pic>
          <p:nvPicPr>
            <p:cNvPr id="351" name="Google Shape;351;p44"/>
            <p:cNvPicPr preferRelativeResize="0"/>
            <p:nvPr/>
          </p:nvPicPr>
          <p:blipFill rotWithShape="1">
            <a:blip r:embed="rId3">
              <a:alphaModFix/>
            </a:blip>
            <a:srcRect b="15349" l="0" r="32637" t="54488"/>
            <a:stretch/>
          </p:blipFill>
          <p:spPr>
            <a:xfrm>
              <a:off x="5192200" y="1183650"/>
              <a:ext cx="3788250" cy="1123475"/>
            </a:xfrm>
            <a:prstGeom prst="rect">
              <a:avLst/>
            </a:prstGeom>
            <a:noFill/>
            <a:ln>
              <a:noFill/>
            </a:ln>
          </p:spPr>
        </p:pic>
        <p:pic>
          <p:nvPicPr>
            <p:cNvPr id="352" name="Google Shape;352;p44"/>
            <p:cNvPicPr preferRelativeResize="0"/>
            <p:nvPr/>
          </p:nvPicPr>
          <p:blipFill rotWithShape="1">
            <a:blip r:embed="rId3">
              <a:alphaModFix/>
            </a:blip>
            <a:srcRect b="18236" l="58986" r="0" t="78655"/>
            <a:stretch/>
          </p:blipFill>
          <p:spPr>
            <a:xfrm>
              <a:off x="5906550" y="2191356"/>
              <a:ext cx="2306474" cy="115775"/>
            </a:xfrm>
            <a:prstGeom prst="rect">
              <a:avLst/>
            </a:prstGeom>
            <a:noFill/>
            <a:ln>
              <a:noFill/>
            </a:ln>
          </p:spPr>
        </p:pic>
        <p:pic>
          <p:nvPicPr>
            <p:cNvPr id="353" name="Google Shape;353;p44"/>
            <p:cNvPicPr preferRelativeResize="0"/>
            <p:nvPr/>
          </p:nvPicPr>
          <p:blipFill rotWithShape="1">
            <a:blip r:embed="rId3">
              <a:alphaModFix/>
            </a:blip>
            <a:srcRect b="-1" l="0" r="32637" t="83227"/>
            <a:stretch/>
          </p:blipFill>
          <p:spPr>
            <a:xfrm>
              <a:off x="5192250" y="2280227"/>
              <a:ext cx="3788201" cy="624776"/>
            </a:xfrm>
            <a:prstGeom prst="rect">
              <a:avLst/>
            </a:prstGeom>
            <a:noFill/>
            <a:ln>
              <a:noFill/>
            </a:ln>
          </p:spPr>
        </p:pic>
        <p:pic>
          <p:nvPicPr>
            <p:cNvPr id="354" name="Google Shape;354;p44"/>
            <p:cNvPicPr preferRelativeResize="0"/>
            <p:nvPr/>
          </p:nvPicPr>
          <p:blipFill rotWithShape="1">
            <a:blip r:embed="rId3">
              <a:alphaModFix/>
            </a:blip>
            <a:srcRect b="37521" l="61711" r="30201" t="54488"/>
            <a:stretch/>
          </p:blipFill>
          <p:spPr>
            <a:xfrm>
              <a:off x="8525643" y="1969875"/>
              <a:ext cx="454799" cy="297600"/>
            </a:xfrm>
            <a:prstGeom prst="rect">
              <a:avLst/>
            </a:prstGeom>
            <a:noFill/>
            <a:ln>
              <a:noFill/>
            </a:ln>
          </p:spPr>
        </p:pic>
      </p:grpSp>
      <p:sp>
        <p:nvSpPr>
          <p:cNvPr id="355" name="Google Shape;355;p44"/>
          <p:cNvSpPr txBox="1"/>
          <p:nvPr/>
        </p:nvSpPr>
        <p:spPr>
          <a:xfrm>
            <a:off x="161725" y="3352715"/>
            <a:ext cx="714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Catamaran SemiBold"/>
                <a:ea typeface="Catamaran SemiBold"/>
                <a:cs typeface="Catamaran SemiBold"/>
                <a:sym typeface="Catamaran SemiBold"/>
              </a:rPr>
              <a:t>Distribution of 'y' Based on Number of "unknown" Values</a:t>
            </a:r>
            <a:endParaRPr sz="1700">
              <a:solidFill>
                <a:schemeClr val="dk1"/>
              </a:solidFill>
              <a:latin typeface="Catamaran SemiBold"/>
              <a:ea typeface="Catamaran SemiBold"/>
              <a:cs typeface="Catamaran SemiBold"/>
              <a:sym typeface="Catamaran SemiBold"/>
            </a:endParaRPr>
          </a:p>
        </p:txBody>
      </p:sp>
      <p:pic>
        <p:nvPicPr>
          <p:cNvPr id="356" name="Google Shape;356;p44"/>
          <p:cNvPicPr preferRelativeResize="0"/>
          <p:nvPr/>
        </p:nvPicPr>
        <p:blipFill rotWithShape="1">
          <a:blip r:embed="rId5">
            <a:alphaModFix/>
          </a:blip>
          <a:srcRect b="0" l="0" r="2922" t="0"/>
          <a:stretch/>
        </p:blipFill>
        <p:spPr>
          <a:xfrm>
            <a:off x="170000" y="4257325"/>
            <a:ext cx="5039800" cy="31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362" name="Google Shape;362;p45"/>
          <p:cNvSpPr txBox="1"/>
          <p:nvPr/>
        </p:nvSpPr>
        <p:spPr>
          <a:xfrm>
            <a:off x="161725" y="621350"/>
            <a:ext cx="714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Distribution of 'y' Based on Number of "unknown" Values</a:t>
            </a:r>
            <a:endParaRPr>
              <a:latin typeface="Catamaran SemiBold"/>
              <a:ea typeface="Catamaran SemiBold"/>
              <a:cs typeface="Catamaran SemiBold"/>
              <a:sym typeface="Catamaran SemiBold"/>
            </a:endParaRPr>
          </a:p>
        </p:txBody>
      </p:sp>
      <p:sp>
        <p:nvSpPr>
          <p:cNvPr id="363" name="Google Shape;363;p45"/>
          <p:cNvSpPr txBox="1"/>
          <p:nvPr/>
        </p:nvSpPr>
        <p:spPr>
          <a:xfrm>
            <a:off x="546075" y="4307550"/>
            <a:ext cx="59295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100"/>
              </a:spcBef>
              <a:spcAft>
                <a:spcPts val="0"/>
              </a:spcAft>
              <a:buClr>
                <a:srgbClr val="000000"/>
              </a:buClr>
              <a:buSzPts val="1200"/>
              <a:buFont typeface="Catamaran"/>
              <a:buChar char="●"/>
            </a:pPr>
            <a:r>
              <a:rPr lang="en" sz="1200">
                <a:highlight>
                  <a:srgbClr val="FFFFFF"/>
                </a:highlight>
                <a:latin typeface="Catamaran"/>
                <a:ea typeface="Catamaran"/>
                <a:cs typeface="Catamaran"/>
                <a:sym typeface="Catamaran"/>
              </a:rPr>
              <a:t>Percentage of subscribers (y = yes) varies across different unknown_count values.</a:t>
            </a:r>
            <a:endParaRPr sz="1200">
              <a:highlight>
                <a:srgbClr val="FFFFFF"/>
              </a:highlight>
              <a:latin typeface="Catamaran"/>
              <a:ea typeface="Catamaran"/>
              <a:cs typeface="Catamaran"/>
              <a:sym typeface="Catamaran"/>
            </a:endParaRPr>
          </a:p>
          <a:p>
            <a:pPr indent="-304800" lvl="0" marL="457200" rtl="0" algn="l">
              <a:lnSpc>
                <a:spcPct val="115000"/>
              </a:lnSpc>
              <a:spcBef>
                <a:spcPts val="0"/>
              </a:spcBef>
              <a:spcAft>
                <a:spcPts val="0"/>
              </a:spcAft>
              <a:buSzPts val="1200"/>
              <a:buFont typeface="Catamaran"/>
              <a:buChar char="●"/>
            </a:pPr>
            <a:r>
              <a:rPr lang="en" sz="1200">
                <a:highlight>
                  <a:srgbClr val="FFFFFF"/>
                </a:highlight>
                <a:latin typeface="Catamaran"/>
                <a:ea typeface="Catamaran"/>
                <a:cs typeface="Catamaran"/>
                <a:sym typeface="Catamaran"/>
              </a:rPr>
              <a:t>The </a:t>
            </a:r>
            <a:r>
              <a:rPr lang="en" sz="1200">
                <a:solidFill>
                  <a:srgbClr val="38761D"/>
                </a:solidFill>
                <a:highlight>
                  <a:srgbClr val="FFFFFF"/>
                </a:highlight>
                <a:latin typeface="Catamaran"/>
                <a:ea typeface="Catamaran"/>
                <a:cs typeface="Catamaran"/>
                <a:sym typeface="Catamaran"/>
              </a:rPr>
              <a:t>more </a:t>
            </a:r>
            <a:r>
              <a:rPr lang="en" sz="1200">
                <a:highlight>
                  <a:srgbClr val="FFFFFF"/>
                </a:highlight>
                <a:latin typeface="Catamaran"/>
                <a:ea typeface="Catamaran"/>
                <a:cs typeface="Catamaran"/>
                <a:sym typeface="Catamaran"/>
              </a:rPr>
              <a:t>unknown values a row has, the </a:t>
            </a:r>
            <a:r>
              <a:rPr lang="en" sz="1200">
                <a:solidFill>
                  <a:srgbClr val="FF0000"/>
                </a:solidFill>
                <a:highlight>
                  <a:srgbClr val="FFFFFF"/>
                </a:highlight>
                <a:latin typeface="Catamaran"/>
                <a:ea typeface="Catamaran"/>
                <a:cs typeface="Catamaran"/>
                <a:sym typeface="Catamaran"/>
              </a:rPr>
              <a:t>lower</a:t>
            </a:r>
            <a:r>
              <a:rPr lang="en" sz="1200">
                <a:highlight>
                  <a:srgbClr val="FFFFFF"/>
                </a:highlight>
                <a:latin typeface="Catamaran"/>
                <a:ea typeface="Catamaran"/>
                <a:cs typeface="Catamaran"/>
                <a:sym typeface="Catamaran"/>
              </a:rPr>
              <a:t> the subscription rate (y = yes).</a:t>
            </a:r>
            <a:endParaRPr sz="1200">
              <a:highlight>
                <a:srgbClr val="FFFFFF"/>
              </a:highlight>
              <a:latin typeface="Catamaran"/>
              <a:ea typeface="Catamaran"/>
              <a:cs typeface="Catamaran"/>
              <a:sym typeface="Catamaran"/>
            </a:endParaRPr>
          </a:p>
          <a:p>
            <a:pPr indent="-304800" lvl="0" marL="457200" rtl="0" algn="l">
              <a:lnSpc>
                <a:spcPct val="115000"/>
              </a:lnSpc>
              <a:spcBef>
                <a:spcPts val="0"/>
              </a:spcBef>
              <a:spcAft>
                <a:spcPts val="0"/>
              </a:spcAft>
              <a:buSzPts val="1200"/>
              <a:buFont typeface="Catamaran"/>
              <a:buChar char="●"/>
            </a:pPr>
            <a:r>
              <a:rPr lang="en" sz="1200">
                <a:highlight>
                  <a:srgbClr val="FFFFFF"/>
                </a:highlight>
                <a:latin typeface="Catamaran"/>
                <a:ea typeface="Catamaran"/>
                <a:cs typeface="Catamaran"/>
                <a:sym typeface="Catamaran"/>
              </a:rPr>
              <a:t>'unknown' values may itself be an important </a:t>
            </a:r>
            <a:r>
              <a:rPr lang="en" sz="1200">
                <a:solidFill>
                  <a:srgbClr val="1155CC"/>
                </a:solidFill>
                <a:highlight>
                  <a:srgbClr val="FFFFFF"/>
                </a:highlight>
                <a:latin typeface="Catamaran"/>
                <a:ea typeface="Catamaran"/>
                <a:cs typeface="Catamaran"/>
                <a:sym typeface="Catamaran"/>
              </a:rPr>
              <a:t>predictor</a:t>
            </a:r>
            <a:r>
              <a:rPr lang="en" sz="1200">
                <a:highlight>
                  <a:srgbClr val="FFFFFF"/>
                </a:highlight>
                <a:latin typeface="Catamaran"/>
                <a:ea typeface="Catamaran"/>
                <a:cs typeface="Catamaran"/>
                <a:sym typeface="Catamaran"/>
              </a:rPr>
              <a:t> rather than just missing data.</a:t>
            </a:r>
            <a:endParaRPr sz="1200">
              <a:latin typeface="Catamaran"/>
              <a:ea typeface="Catamaran"/>
              <a:cs typeface="Catamaran"/>
              <a:sym typeface="Catamaran"/>
            </a:endParaRPr>
          </a:p>
        </p:txBody>
      </p:sp>
      <p:sp>
        <p:nvSpPr>
          <p:cNvPr id="364" name="Google Shape;364;p45"/>
          <p:cNvSpPr txBox="1"/>
          <p:nvPr/>
        </p:nvSpPr>
        <p:spPr>
          <a:xfrm>
            <a:off x="546073" y="4081325"/>
            <a:ext cx="5672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200">
                <a:highlight>
                  <a:srgbClr val="FFFFFF"/>
                </a:highlight>
                <a:latin typeface="Catamaran"/>
                <a:ea typeface="Catamaran"/>
                <a:cs typeface="Catamaran"/>
                <a:sym typeface="Catamaran"/>
              </a:rPr>
              <a:t>Observation(s):</a:t>
            </a:r>
            <a:endParaRPr b="1" sz="1200">
              <a:latin typeface="Catamaran"/>
              <a:ea typeface="Catamaran"/>
              <a:cs typeface="Catamaran"/>
              <a:sym typeface="Catamaran"/>
            </a:endParaRPr>
          </a:p>
        </p:txBody>
      </p:sp>
      <p:pic>
        <p:nvPicPr>
          <p:cNvPr id="365" name="Google Shape;365;p45"/>
          <p:cNvPicPr preferRelativeResize="0"/>
          <p:nvPr/>
        </p:nvPicPr>
        <p:blipFill>
          <a:blip r:embed="rId3">
            <a:alphaModFix/>
          </a:blip>
          <a:stretch>
            <a:fillRect/>
          </a:stretch>
        </p:blipFill>
        <p:spPr>
          <a:xfrm>
            <a:off x="4255706" y="1230015"/>
            <a:ext cx="4678015" cy="2758850"/>
          </a:xfrm>
          <a:prstGeom prst="rect">
            <a:avLst/>
          </a:prstGeom>
          <a:noFill/>
          <a:ln>
            <a:noFill/>
          </a:ln>
        </p:spPr>
      </p:pic>
      <p:grpSp>
        <p:nvGrpSpPr>
          <p:cNvPr id="366" name="Google Shape;366;p45"/>
          <p:cNvGrpSpPr/>
          <p:nvPr/>
        </p:nvGrpSpPr>
        <p:grpSpPr>
          <a:xfrm>
            <a:off x="264617" y="1218163"/>
            <a:ext cx="3605107" cy="2758911"/>
            <a:chOff x="152400" y="2124894"/>
            <a:chExt cx="3486901" cy="2668450"/>
          </a:xfrm>
        </p:grpSpPr>
        <p:pic>
          <p:nvPicPr>
            <p:cNvPr id="367" name="Google Shape;367;p45"/>
            <p:cNvPicPr preferRelativeResize="0"/>
            <p:nvPr/>
          </p:nvPicPr>
          <p:blipFill rotWithShape="1">
            <a:blip r:embed="rId4">
              <a:alphaModFix/>
            </a:blip>
            <a:srcRect b="0" l="0" r="24778" t="0"/>
            <a:stretch/>
          </p:blipFill>
          <p:spPr>
            <a:xfrm>
              <a:off x="152400" y="2124894"/>
              <a:ext cx="3486901" cy="2668450"/>
            </a:xfrm>
            <a:prstGeom prst="rect">
              <a:avLst/>
            </a:prstGeom>
            <a:noFill/>
            <a:ln>
              <a:noFill/>
            </a:ln>
          </p:spPr>
        </p:pic>
        <p:pic>
          <p:nvPicPr>
            <p:cNvPr id="368" name="Google Shape;368;p45"/>
            <p:cNvPicPr preferRelativeResize="0"/>
            <p:nvPr/>
          </p:nvPicPr>
          <p:blipFill rotWithShape="1">
            <a:blip r:embed="rId4">
              <a:alphaModFix/>
            </a:blip>
            <a:srcRect b="75950" l="75315" r="0" t="8607"/>
            <a:stretch/>
          </p:blipFill>
          <p:spPr>
            <a:xfrm>
              <a:off x="2472981" y="2316788"/>
              <a:ext cx="1144249" cy="41207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6"/>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374" name="Google Shape;374;p46"/>
          <p:cNvSpPr txBox="1"/>
          <p:nvPr/>
        </p:nvSpPr>
        <p:spPr>
          <a:xfrm>
            <a:off x="161725" y="621350"/>
            <a:ext cx="714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Distribution of 'y' Across Different Job</a:t>
            </a:r>
            <a:endParaRPr>
              <a:latin typeface="Catamaran SemiBold"/>
              <a:ea typeface="Catamaran SemiBold"/>
              <a:cs typeface="Catamaran SemiBold"/>
              <a:sym typeface="Catamaran SemiBold"/>
            </a:endParaRPr>
          </a:p>
        </p:txBody>
      </p:sp>
      <p:sp>
        <p:nvSpPr>
          <p:cNvPr id="375" name="Google Shape;375;p46"/>
          <p:cNvSpPr txBox="1"/>
          <p:nvPr/>
        </p:nvSpPr>
        <p:spPr>
          <a:xfrm>
            <a:off x="546075" y="4150180"/>
            <a:ext cx="7761300" cy="88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100">
                <a:highlight>
                  <a:srgbClr val="FFFFFF"/>
                </a:highlight>
                <a:latin typeface="Catamaran"/>
                <a:ea typeface="Catamaran"/>
                <a:cs typeface="Catamaran"/>
                <a:sym typeface="Catamaran"/>
              </a:rPr>
              <a:t>Subscription outcome, </a:t>
            </a:r>
            <a:r>
              <a:rPr lang="en" sz="1100">
                <a:highlight>
                  <a:srgbClr val="FFFFFF"/>
                </a:highlight>
                <a:latin typeface="Catamaran"/>
                <a:ea typeface="Catamaran"/>
                <a:cs typeface="Catamaran"/>
                <a:sym typeface="Catamaran"/>
              </a:rPr>
              <a:t>y</a:t>
            </a:r>
            <a:r>
              <a:rPr lang="en" sz="1100">
                <a:highlight>
                  <a:srgbClr val="FFFFFF"/>
                </a:highlight>
                <a:latin typeface="Catamaran"/>
                <a:ea typeface="Catamaran"/>
                <a:cs typeface="Catamaran"/>
                <a:sym typeface="Catamaran"/>
              </a:rPr>
              <a:t> = yes</a:t>
            </a:r>
            <a:endParaRPr sz="1100">
              <a:highlight>
                <a:srgbClr val="FFFFFF"/>
              </a:highlight>
              <a:latin typeface="Catamaran"/>
              <a:ea typeface="Catamaran"/>
              <a:cs typeface="Catamaran"/>
              <a:sym typeface="Catamaran"/>
            </a:endParaRPr>
          </a:p>
          <a:p>
            <a:pPr indent="0" lvl="0" marL="0" rtl="0" algn="l">
              <a:lnSpc>
                <a:spcPct val="115000"/>
              </a:lnSpc>
              <a:spcBef>
                <a:spcPts val="1100"/>
              </a:spcBef>
              <a:spcAft>
                <a:spcPts val="1100"/>
              </a:spcAft>
              <a:buNone/>
            </a:pPr>
            <a:r>
              <a:rPr b="1" lang="en" sz="1100">
                <a:solidFill>
                  <a:srgbClr val="38761D"/>
                </a:solidFill>
                <a:highlight>
                  <a:srgbClr val="FFFFFF"/>
                </a:highlight>
                <a:latin typeface="Catamaran"/>
                <a:ea typeface="Catamaran"/>
                <a:cs typeface="Catamaran"/>
                <a:sym typeface="Catamaran"/>
              </a:rPr>
              <a:t>Highest </a:t>
            </a:r>
            <a:r>
              <a:rPr lang="en" sz="1100">
                <a:highlight>
                  <a:srgbClr val="FFFFFF"/>
                </a:highlight>
                <a:latin typeface="Catamaran"/>
                <a:ea typeface="Catamaran"/>
                <a:cs typeface="Catamaran"/>
                <a:sym typeface="Catamaran"/>
              </a:rPr>
              <a:t>percentage (&gt;25%): </a:t>
            </a:r>
            <a:r>
              <a:rPr b="1" lang="en" sz="1100">
                <a:solidFill>
                  <a:srgbClr val="38761D"/>
                </a:solidFill>
                <a:highlight>
                  <a:srgbClr val="FFFFFF"/>
                </a:highlight>
                <a:latin typeface="Catamaran"/>
                <a:ea typeface="Catamaran"/>
                <a:cs typeface="Catamaran"/>
                <a:sym typeface="Catamaran"/>
              </a:rPr>
              <a:t>r</a:t>
            </a:r>
            <a:r>
              <a:rPr b="1" lang="en" sz="1100">
                <a:solidFill>
                  <a:srgbClr val="38761D"/>
                </a:solidFill>
                <a:highlight>
                  <a:srgbClr val="FFFFFF"/>
                </a:highlight>
                <a:latin typeface="Catamaran"/>
                <a:ea typeface="Catamaran"/>
                <a:cs typeface="Catamaran"/>
                <a:sym typeface="Catamaran"/>
              </a:rPr>
              <a:t>etired </a:t>
            </a:r>
            <a:r>
              <a:rPr lang="en" sz="1100">
                <a:highlight>
                  <a:srgbClr val="FFFFFF"/>
                </a:highlight>
                <a:latin typeface="Catamaran"/>
                <a:ea typeface="Catamaran"/>
                <a:cs typeface="Catamaran"/>
                <a:sym typeface="Catamaran"/>
              </a:rPr>
              <a:t>&amp; </a:t>
            </a:r>
            <a:r>
              <a:rPr b="1" lang="en" sz="1100">
                <a:solidFill>
                  <a:srgbClr val="38761D"/>
                </a:solidFill>
                <a:highlight>
                  <a:srgbClr val="FFFFFF"/>
                </a:highlight>
                <a:latin typeface="Catamaran"/>
                <a:ea typeface="Catamaran"/>
                <a:cs typeface="Catamaran"/>
                <a:sym typeface="Catamaran"/>
              </a:rPr>
              <a:t>student</a:t>
            </a:r>
            <a:r>
              <a:rPr b="1" lang="en" sz="1100">
                <a:solidFill>
                  <a:srgbClr val="38761D"/>
                </a:solidFill>
                <a:highlight>
                  <a:srgbClr val="FFFFFF"/>
                </a:highlight>
                <a:latin typeface="Catamaran"/>
                <a:ea typeface="Catamaran"/>
                <a:cs typeface="Catamaran"/>
                <a:sym typeface="Catamaran"/>
              </a:rPr>
              <a:t> </a:t>
            </a:r>
            <a:br>
              <a:rPr lang="en" sz="1100">
                <a:highlight>
                  <a:srgbClr val="FFFFFF"/>
                </a:highlight>
                <a:latin typeface="Catamaran"/>
                <a:ea typeface="Catamaran"/>
                <a:cs typeface="Catamaran"/>
                <a:sym typeface="Catamaran"/>
              </a:rPr>
            </a:br>
            <a:r>
              <a:rPr b="1" lang="en" sz="1100">
                <a:solidFill>
                  <a:srgbClr val="FF0000"/>
                </a:solidFill>
                <a:highlight>
                  <a:srgbClr val="FFFFFF"/>
                </a:highlight>
                <a:latin typeface="Catamaran"/>
                <a:ea typeface="Catamaran"/>
                <a:cs typeface="Catamaran"/>
                <a:sym typeface="Catamaran"/>
              </a:rPr>
              <a:t>Lowest </a:t>
            </a:r>
            <a:r>
              <a:rPr lang="en" sz="1100">
                <a:highlight>
                  <a:srgbClr val="FFFFFF"/>
                </a:highlight>
                <a:latin typeface="Catamaran"/>
                <a:ea typeface="Catamaran"/>
                <a:cs typeface="Catamaran"/>
                <a:sym typeface="Catamaran"/>
              </a:rPr>
              <a:t>percentage (&lt;7%): </a:t>
            </a:r>
            <a:r>
              <a:rPr b="1" lang="en" sz="1100">
                <a:solidFill>
                  <a:srgbClr val="FF0000"/>
                </a:solidFill>
                <a:highlight>
                  <a:srgbClr val="FFFFFF"/>
                </a:highlight>
                <a:latin typeface="Catamaran"/>
                <a:ea typeface="Catamaran"/>
                <a:cs typeface="Catamaran"/>
                <a:sym typeface="Catamaran"/>
              </a:rPr>
              <a:t>blue-collar</a:t>
            </a:r>
            <a:endParaRPr b="1" sz="1100">
              <a:latin typeface="Catamaran"/>
              <a:ea typeface="Catamaran"/>
              <a:cs typeface="Catamaran"/>
              <a:sym typeface="Catamaran"/>
            </a:endParaRPr>
          </a:p>
        </p:txBody>
      </p:sp>
      <p:sp>
        <p:nvSpPr>
          <p:cNvPr id="376" name="Google Shape;376;p46"/>
          <p:cNvSpPr txBox="1"/>
          <p:nvPr/>
        </p:nvSpPr>
        <p:spPr>
          <a:xfrm>
            <a:off x="546073" y="3923955"/>
            <a:ext cx="567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100">
                <a:highlight>
                  <a:srgbClr val="FFFFFF"/>
                </a:highlight>
                <a:latin typeface="Catamaran"/>
                <a:ea typeface="Catamaran"/>
                <a:cs typeface="Catamaran"/>
                <a:sym typeface="Catamaran"/>
              </a:rPr>
              <a:t>Observation(s):</a:t>
            </a:r>
            <a:endParaRPr b="1" sz="1100">
              <a:latin typeface="Catamaran"/>
              <a:ea typeface="Catamaran"/>
              <a:cs typeface="Catamaran"/>
              <a:sym typeface="Catamaran"/>
            </a:endParaRPr>
          </a:p>
        </p:txBody>
      </p:sp>
      <p:pic>
        <p:nvPicPr>
          <p:cNvPr id="377" name="Google Shape;377;p46"/>
          <p:cNvPicPr preferRelativeResize="0"/>
          <p:nvPr/>
        </p:nvPicPr>
        <p:blipFill>
          <a:blip r:embed="rId3">
            <a:alphaModFix/>
          </a:blip>
          <a:stretch>
            <a:fillRect/>
          </a:stretch>
        </p:blipFill>
        <p:spPr>
          <a:xfrm>
            <a:off x="268392" y="1077435"/>
            <a:ext cx="4263403" cy="2900429"/>
          </a:xfrm>
          <a:prstGeom prst="rect">
            <a:avLst/>
          </a:prstGeom>
          <a:noFill/>
          <a:ln>
            <a:noFill/>
          </a:ln>
        </p:spPr>
      </p:pic>
      <p:pic>
        <p:nvPicPr>
          <p:cNvPr id="378" name="Google Shape;378;p46"/>
          <p:cNvPicPr preferRelativeResize="0"/>
          <p:nvPr/>
        </p:nvPicPr>
        <p:blipFill>
          <a:blip r:embed="rId4">
            <a:alphaModFix/>
          </a:blip>
          <a:stretch>
            <a:fillRect/>
          </a:stretch>
        </p:blipFill>
        <p:spPr>
          <a:xfrm>
            <a:off x="4696248" y="1044700"/>
            <a:ext cx="4201520" cy="2965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7"/>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384" name="Google Shape;384;p47"/>
          <p:cNvSpPr txBox="1"/>
          <p:nvPr/>
        </p:nvSpPr>
        <p:spPr>
          <a:xfrm>
            <a:off x="161725" y="621350"/>
            <a:ext cx="714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Distribution of 'y' Across Different Marital Status</a:t>
            </a:r>
            <a:endParaRPr>
              <a:latin typeface="Catamaran SemiBold"/>
              <a:ea typeface="Catamaran SemiBold"/>
              <a:cs typeface="Catamaran SemiBold"/>
              <a:sym typeface="Catamaran SemiBold"/>
            </a:endParaRPr>
          </a:p>
        </p:txBody>
      </p:sp>
      <p:sp>
        <p:nvSpPr>
          <p:cNvPr id="385" name="Google Shape;385;p47"/>
          <p:cNvSpPr txBox="1"/>
          <p:nvPr/>
        </p:nvSpPr>
        <p:spPr>
          <a:xfrm>
            <a:off x="546075" y="4150180"/>
            <a:ext cx="7761300" cy="88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100">
                <a:highlight>
                  <a:srgbClr val="FFFFFF"/>
                </a:highlight>
                <a:latin typeface="Catamaran"/>
                <a:ea typeface="Catamaran"/>
                <a:cs typeface="Catamaran"/>
                <a:sym typeface="Catamaran"/>
              </a:rPr>
              <a:t>Subscription outcome, y = yes</a:t>
            </a:r>
            <a:endParaRPr sz="1100">
              <a:highlight>
                <a:srgbClr val="FFFFFF"/>
              </a:highlight>
              <a:latin typeface="Catamaran"/>
              <a:ea typeface="Catamaran"/>
              <a:cs typeface="Catamaran"/>
              <a:sym typeface="Catamaran"/>
            </a:endParaRPr>
          </a:p>
          <a:p>
            <a:pPr indent="0" lvl="0" marL="0" rtl="0" algn="l">
              <a:lnSpc>
                <a:spcPct val="115000"/>
              </a:lnSpc>
              <a:spcBef>
                <a:spcPts val="1100"/>
              </a:spcBef>
              <a:spcAft>
                <a:spcPts val="1100"/>
              </a:spcAft>
              <a:buNone/>
            </a:pPr>
            <a:r>
              <a:rPr lang="en" sz="1100">
                <a:latin typeface="Catamaran"/>
                <a:ea typeface="Catamaran"/>
                <a:cs typeface="Catamaran"/>
                <a:sym typeface="Catamaran"/>
              </a:rPr>
              <a:t>Approximately 10%: divorced &amp; married</a:t>
            </a:r>
            <a:br>
              <a:rPr lang="en" sz="1100">
                <a:latin typeface="Catamaran"/>
                <a:ea typeface="Catamaran"/>
                <a:cs typeface="Catamaran"/>
                <a:sym typeface="Catamaran"/>
              </a:rPr>
            </a:br>
            <a:r>
              <a:rPr b="1" lang="en" sz="1100">
                <a:solidFill>
                  <a:srgbClr val="38761D"/>
                </a:solidFill>
                <a:latin typeface="Catamaran"/>
                <a:ea typeface="Catamaran"/>
                <a:cs typeface="Catamaran"/>
                <a:sym typeface="Catamaran"/>
              </a:rPr>
              <a:t>Higher</a:t>
            </a:r>
            <a:r>
              <a:rPr b="1" lang="en" sz="1100">
                <a:latin typeface="Catamaran"/>
                <a:ea typeface="Catamaran"/>
                <a:cs typeface="Catamaran"/>
                <a:sym typeface="Catamaran"/>
              </a:rPr>
              <a:t> </a:t>
            </a:r>
            <a:r>
              <a:rPr lang="en" sz="1100">
                <a:latin typeface="Catamaran"/>
                <a:ea typeface="Catamaran"/>
                <a:cs typeface="Catamaran"/>
                <a:sym typeface="Catamaran"/>
              </a:rPr>
              <a:t>at 15%: </a:t>
            </a:r>
            <a:r>
              <a:rPr b="1" lang="en" sz="1100">
                <a:solidFill>
                  <a:srgbClr val="38761D"/>
                </a:solidFill>
                <a:latin typeface="Catamaran"/>
                <a:ea typeface="Catamaran"/>
                <a:cs typeface="Catamaran"/>
                <a:sym typeface="Catamaran"/>
              </a:rPr>
              <a:t>single </a:t>
            </a:r>
            <a:r>
              <a:rPr lang="en" sz="1100">
                <a:latin typeface="Catamaran"/>
                <a:ea typeface="Catamaran"/>
                <a:cs typeface="Catamaran"/>
                <a:sym typeface="Catamaran"/>
              </a:rPr>
              <a:t>&amp; </a:t>
            </a:r>
            <a:r>
              <a:rPr b="1" lang="en" sz="1100">
                <a:solidFill>
                  <a:srgbClr val="38761D"/>
                </a:solidFill>
                <a:latin typeface="Catamaran"/>
                <a:ea typeface="Catamaran"/>
                <a:cs typeface="Catamaran"/>
                <a:sym typeface="Catamaran"/>
              </a:rPr>
              <a:t>unknown</a:t>
            </a:r>
            <a:endParaRPr b="1" sz="1100">
              <a:solidFill>
                <a:srgbClr val="38761D"/>
              </a:solidFill>
              <a:latin typeface="Catamaran"/>
              <a:ea typeface="Catamaran"/>
              <a:cs typeface="Catamaran"/>
              <a:sym typeface="Catamaran"/>
            </a:endParaRPr>
          </a:p>
        </p:txBody>
      </p:sp>
      <p:sp>
        <p:nvSpPr>
          <p:cNvPr id="386" name="Google Shape;386;p47"/>
          <p:cNvSpPr txBox="1"/>
          <p:nvPr/>
        </p:nvSpPr>
        <p:spPr>
          <a:xfrm>
            <a:off x="546073" y="3923955"/>
            <a:ext cx="567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100">
                <a:highlight>
                  <a:srgbClr val="FFFFFF"/>
                </a:highlight>
                <a:latin typeface="Catamaran"/>
                <a:ea typeface="Catamaran"/>
                <a:cs typeface="Catamaran"/>
                <a:sym typeface="Catamaran"/>
              </a:rPr>
              <a:t>Observation(s):</a:t>
            </a:r>
            <a:endParaRPr b="1" sz="1100">
              <a:latin typeface="Catamaran"/>
              <a:ea typeface="Catamaran"/>
              <a:cs typeface="Catamaran"/>
              <a:sym typeface="Catamaran"/>
            </a:endParaRPr>
          </a:p>
        </p:txBody>
      </p:sp>
      <p:pic>
        <p:nvPicPr>
          <p:cNvPr id="387" name="Google Shape;387;p47"/>
          <p:cNvPicPr preferRelativeResize="0"/>
          <p:nvPr/>
        </p:nvPicPr>
        <p:blipFill>
          <a:blip r:embed="rId3">
            <a:alphaModFix/>
          </a:blip>
          <a:stretch>
            <a:fillRect/>
          </a:stretch>
        </p:blipFill>
        <p:spPr>
          <a:xfrm>
            <a:off x="152400" y="1266350"/>
            <a:ext cx="4345356" cy="2505205"/>
          </a:xfrm>
          <a:prstGeom prst="rect">
            <a:avLst/>
          </a:prstGeom>
          <a:noFill/>
          <a:ln>
            <a:noFill/>
          </a:ln>
        </p:spPr>
      </p:pic>
      <p:pic>
        <p:nvPicPr>
          <p:cNvPr id="388" name="Google Shape;388;p47"/>
          <p:cNvPicPr preferRelativeResize="0"/>
          <p:nvPr/>
        </p:nvPicPr>
        <p:blipFill>
          <a:blip r:embed="rId4">
            <a:alphaModFix/>
          </a:blip>
          <a:stretch>
            <a:fillRect/>
          </a:stretch>
        </p:blipFill>
        <p:spPr>
          <a:xfrm>
            <a:off x="4650156" y="1266350"/>
            <a:ext cx="4246447" cy="25052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idx="4294967295" type="title"/>
          </p:nvPr>
        </p:nvSpPr>
        <p:spPr>
          <a:xfrm>
            <a:off x="295700" y="4173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Link: </a:t>
            </a:r>
            <a:endParaRPr/>
          </a:p>
        </p:txBody>
      </p:sp>
      <p:sp>
        <p:nvSpPr>
          <p:cNvPr id="204" name="Google Shape;204;p30"/>
          <p:cNvSpPr txBox="1"/>
          <p:nvPr>
            <p:ph idx="4294967295" type="body"/>
          </p:nvPr>
        </p:nvSpPr>
        <p:spPr>
          <a:xfrm>
            <a:off x="332550" y="1056450"/>
            <a:ext cx="84789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u="sng">
                <a:solidFill>
                  <a:schemeClr val="dk2"/>
                </a:solidFill>
                <a:latin typeface="Arial"/>
                <a:ea typeface="Arial"/>
                <a:cs typeface="Arial"/>
                <a:sym typeface="Arial"/>
                <a:hlinkClick r:id="rId3">
                  <a:extLst>
                    <a:ext uri="{A12FA001-AC4F-418D-AE19-62706E023703}">
                      <ahyp:hlinkClr val="tx"/>
                    </a:ext>
                  </a:extLst>
                </a:hlinkClick>
              </a:rPr>
              <a:t>https://github.com/victorjongsoon/CSCI218_Group18_Bank_Marketing</a:t>
            </a:r>
            <a:endParaRPr sz="24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394" name="Google Shape;394;p48"/>
          <p:cNvSpPr txBox="1"/>
          <p:nvPr/>
        </p:nvSpPr>
        <p:spPr>
          <a:xfrm>
            <a:off x="161725" y="621350"/>
            <a:ext cx="71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tamaran SemiBold"/>
                <a:ea typeface="Catamaran SemiBold"/>
                <a:cs typeface="Catamaran SemiBold"/>
                <a:sym typeface="Catamaran SemiBold"/>
              </a:rPr>
              <a:t>Distribution of 'y' Across Different Education</a:t>
            </a:r>
            <a:endParaRPr sz="1800">
              <a:latin typeface="Catamaran SemiBold"/>
              <a:ea typeface="Catamaran SemiBold"/>
              <a:cs typeface="Catamaran SemiBold"/>
              <a:sym typeface="Catamaran SemiBold"/>
            </a:endParaRPr>
          </a:p>
        </p:txBody>
      </p:sp>
      <p:sp>
        <p:nvSpPr>
          <p:cNvPr id="395" name="Google Shape;395;p48"/>
          <p:cNvSpPr txBox="1"/>
          <p:nvPr/>
        </p:nvSpPr>
        <p:spPr>
          <a:xfrm>
            <a:off x="546075" y="4348643"/>
            <a:ext cx="7761300" cy="68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100">
                <a:highlight>
                  <a:srgbClr val="FFFFFF"/>
                </a:highlight>
                <a:latin typeface="Catamaran"/>
                <a:ea typeface="Catamaran"/>
                <a:cs typeface="Catamaran"/>
                <a:sym typeface="Catamaran"/>
              </a:rPr>
              <a:t>Subscription outcome, y = yes</a:t>
            </a:r>
            <a:endParaRPr sz="1100">
              <a:highlight>
                <a:srgbClr val="FFFFFF"/>
              </a:highlight>
              <a:latin typeface="Catamaran"/>
              <a:ea typeface="Catamaran"/>
              <a:cs typeface="Catamaran"/>
              <a:sym typeface="Catamaran"/>
            </a:endParaRPr>
          </a:p>
          <a:p>
            <a:pPr indent="0" lvl="0" marL="0" rtl="0" algn="l">
              <a:lnSpc>
                <a:spcPct val="115000"/>
              </a:lnSpc>
              <a:spcBef>
                <a:spcPts val="1100"/>
              </a:spcBef>
              <a:spcAft>
                <a:spcPts val="1100"/>
              </a:spcAft>
              <a:buNone/>
            </a:pPr>
            <a:r>
              <a:rPr b="1" lang="en" sz="1100">
                <a:solidFill>
                  <a:srgbClr val="38761D"/>
                </a:solidFill>
                <a:highlight>
                  <a:schemeClr val="lt1"/>
                </a:highlight>
                <a:latin typeface="Catamaran"/>
                <a:ea typeface="Catamaran"/>
                <a:cs typeface="Catamaran"/>
                <a:sym typeface="Catamaran"/>
              </a:rPr>
              <a:t>Highest </a:t>
            </a:r>
            <a:r>
              <a:rPr lang="en" sz="1100">
                <a:highlight>
                  <a:schemeClr val="lt1"/>
                </a:highlight>
                <a:latin typeface="Catamaran"/>
                <a:ea typeface="Catamaran"/>
                <a:cs typeface="Catamaran"/>
                <a:sym typeface="Catamaran"/>
              </a:rPr>
              <a:t>percentage (</a:t>
            </a:r>
            <a:r>
              <a:rPr lang="en" sz="1100">
                <a:highlight>
                  <a:srgbClr val="FFFFFF"/>
                </a:highlight>
                <a:latin typeface="Catamaran"/>
                <a:ea typeface="Catamaran"/>
                <a:cs typeface="Catamaran"/>
                <a:sym typeface="Catamaran"/>
              </a:rPr>
              <a:t>22.2%</a:t>
            </a:r>
            <a:r>
              <a:rPr lang="en" sz="1100">
                <a:highlight>
                  <a:schemeClr val="lt1"/>
                </a:highlight>
                <a:latin typeface="Catamaran"/>
                <a:ea typeface="Catamaran"/>
                <a:cs typeface="Catamaran"/>
                <a:sym typeface="Catamaran"/>
              </a:rPr>
              <a:t>): </a:t>
            </a:r>
            <a:r>
              <a:rPr b="1" lang="en" sz="1100">
                <a:solidFill>
                  <a:srgbClr val="38761D"/>
                </a:solidFill>
                <a:highlight>
                  <a:schemeClr val="lt1"/>
                </a:highlight>
                <a:latin typeface="Catamaran"/>
                <a:ea typeface="Catamaran"/>
                <a:cs typeface="Catamaran"/>
                <a:sym typeface="Catamaran"/>
              </a:rPr>
              <a:t>illiterate </a:t>
            </a:r>
            <a:r>
              <a:rPr lang="en" sz="1100">
                <a:solidFill>
                  <a:schemeClr val="dk1"/>
                </a:solidFill>
                <a:highlight>
                  <a:schemeClr val="lt1"/>
                </a:highlight>
                <a:latin typeface="Catamaran"/>
                <a:ea typeface="Catamaran"/>
                <a:cs typeface="Catamaran"/>
                <a:sym typeface="Catamaran"/>
              </a:rPr>
              <a:t>→ may </a:t>
            </a:r>
            <a:r>
              <a:rPr lang="en" sz="1100">
                <a:highlight>
                  <a:srgbClr val="FFFFFF"/>
                </a:highlight>
                <a:latin typeface="Catamaran"/>
                <a:ea typeface="Catamaran"/>
                <a:cs typeface="Catamaran"/>
                <a:sym typeface="Catamaran"/>
              </a:rPr>
              <a:t>not reflect the actual population statistics</a:t>
            </a:r>
            <a:endParaRPr sz="1100">
              <a:latin typeface="Catamaran"/>
              <a:ea typeface="Catamaran"/>
              <a:cs typeface="Catamaran"/>
              <a:sym typeface="Catamaran"/>
            </a:endParaRPr>
          </a:p>
        </p:txBody>
      </p:sp>
      <p:sp>
        <p:nvSpPr>
          <p:cNvPr id="396" name="Google Shape;396;p48"/>
          <p:cNvSpPr txBox="1"/>
          <p:nvPr/>
        </p:nvSpPr>
        <p:spPr>
          <a:xfrm>
            <a:off x="546073" y="4122418"/>
            <a:ext cx="567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100">
                <a:highlight>
                  <a:srgbClr val="FFFFFF"/>
                </a:highlight>
                <a:latin typeface="Catamaran"/>
                <a:ea typeface="Catamaran"/>
                <a:cs typeface="Catamaran"/>
                <a:sym typeface="Catamaran"/>
              </a:rPr>
              <a:t>Observation(s):</a:t>
            </a:r>
            <a:endParaRPr b="1" sz="1100">
              <a:latin typeface="Catamaran"/>
              <a:ea typeface="Catamaran"/>
              <a:cs typeface="Catamaran"/>
              <a:sym typeface="Catamaran"/>
            </a:endParaRPr>
          </a:p>
        </p:txBody>
      </p:sp>
      <p:pic>
        <p:nvPicPr>
          <p:cNvPr id="397" name="Google Shape;397;p48"/>
          <p:cNvPicPr preferRelativeResize="0"/>
          <p:nvPr/>
        </p:nvPicPr>
        <p:blipFill>
          <a:blip r:embed="rId3">
            <a:alphaModFix/>
          </a:blip>
          <a:stretch>
            <a:fillRect/>
          </a:stretch>
        </p:blipFill>
        <p:spPr>
          <a:xfrm>
            <a:off x="252525" y="1058450"/>
            <a:ext cx="4283121" cy="3063975"/>
          </a:xfrm>
          <a:prstGeom prst="rect">
            <a:avLst/>
          </a:prstGeom>
          <a:noFill/>
          <a:ln>
            <a:noFill/>
          </a:ln>
        </p:spPr>
      </p:pic>
      <p:pic>
        <p:nvPicPr>
          <p:cNvPr id="398" name="Google Shape;398;p48"/>
          <p:cNvPicPr preferRelativeResize="0"/>
          <p:nvPr/>
        </p:nvPicPr>
        <p:blipFill>
          <a:blip r:embed="rId4">
            <a:alphaModFix/>
          </a:blip>
          <a:stretch>
            <a:fillRect/>
          </a:stretch>
        </p:blipFill>
        <p:spPr>
          <a:xfrm>
            <a:off x="4731783" y="1058450"/>
            <a:ext cx="4141166" cy="3063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9"/>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404" name="Google Shape;404;p49"/>
          <p:cNvSpPr txBox="1"/>
          <p:nvPr/>
        </p:nvSpPr>
        <p:spPr>
          <a:xfrm>
            <a:off x="161725" y="621350"/>
            <a:ext cx="71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tamaran SemiBold"/>
                <a:ea typeface="Catamaran SemiBold"/>
                <a:cs typeface="Catamaran SemiBold"/>
                <a:sym typeface="Catamaran SemiBold"/>
              </a:rPr>
              <a:t>Distribution of 'y' Based on Credit Default</a:t>
            </a:r>
            <a:endParaRPr sz="1800">
              <a:latin typeface="Catamaran SemiBold"/>
              <a:ea typeface="Catamaran SemiBold"/>
              <a:cs typeface="Catamaran SemiBold"/>
              <a:sym typeface="Catamaran SemiBold"/>
            </a:endParaRPr>
          </a:p>
        </p:txBody>
      </p:sp>
      <p:sp>
        <p:nvSpPr>
          <p:cNvPr id="405" name="Google Shape;405;p49"/>
          <p:cNvSpPr txBox="1"/>
          <p:nvPr/>
        </p:nvSpPr>
        <p:spPr>
          <a:xfrm>
            <a:off x="546075" y="4299015"/>
            <a:ext cx="7761300" cy="68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100">
                <a:highlight>
                  <a:srgbClr val="FFFFFF"/>
                </a:highlight>
                <a:latin typeface="Catamaran"/>
                <a:ea typeface="Catamaran"/>
                <a:cs typeface="Catamaran"/>
                <a:sym typeface="Catamaran"/>
              </a:rPr>
              <a:t>Subscription outcome, y = yes</a:t>
            </a:r>
            <a:endParaRPr sz="1100">
              <a:highlight>
                <a:srgbClr val="FFFFFF"/>
              </a:highlight>
              <a:latin typeface="Catamaran"/>
              <a:ea typeface="Catamaran"/>
              <a:cs typeface="Catamaran"/>
              <a:sym typeface="Catamaran"/>
            </a:endParaRPr>
          </a:p>
          <a:p>
            <a:pPr indent="0" lvl="0" marL="0" rtl="0" algn="l">
              <a:lnSpc>
                <a:spcPct val="115000"/>
              </a:lnSpc>
              <a:spcBef>
                <a:spcPts val="1100"/>
              </a:spcBef>
              <a:spcAft>
                <a:spcPts val="1100"/>
              </a:spcAft>
              <a:buNone/>
            </a:pPr>
            <a:r>
              <a:rPr lang="en" sz="1100">
                <a:highlight>
                  <a:srgbClr val="FFFFFF"/>
                </a:highlight>
                <a:latin typeface="Catamaran"/>
                <a:ea typeface="Catamaran"/>
                <a:cs typeface="Catamaran"/>
                <a:sym typeface="Catamaran"/>
              </a:rPr>
              <a:t>Have c</a:t>
            </a:r>
            <a:r>
              <a:rPr lang="en" sz="1100">
                <a:highlight>
                  <a:srgbClr val="FFFFFF"/>
                </a:highlight>
                <a:latin typeface="Catamaran"/>
                <a:ea typeface="Catamaran"/>
                <a:cs typeface="Catamaran"/>
                <a:sym typeface="Catamaran"/>
              </a:rPr>
              <a:t>redit line in default</a:t>
            </a:r>
            <a:r>
              <a:rPr lang="en" sz="1100">
                <a:highlight>
                  <a:schemeClr val="lt1"/>
                </a:highlight>
                <a:latin typeface="Catamaran"/>
                <a:ea typeface="Catamaran"/>
                <a:cs typeface="Catamaran"/>
                <a:sym typeface="Catamaran"/>
              </a:rPr>
              <a:t> (</a:t>
            </a:r>
            <a:r>
              <a:rPr lang="en" sz="1100">
                <a:highlight>
                  <a:srgbClr val="FFFFFF"/>
                </a:highlight>
                <a:latin typeface="Catamaran"/>
                <a:ea typeface="Catamaran"/>
                <a:cs typeface="Catamaran"/>
                <a:sym typeface="Catamaran"/>
              </a:rPr>
              <a:t>0</a:t>
            </a:r>
            <a:r>
              <a:rPr lang="en" sz="1100">
                <a:highlight>
                  <a:srgbClr val="FFFFFF"/>
                </a:highlight>
                <a:latin typeface="Catamaran"/>
                <a:ea typeface="Catamaran"/>
                <a:cs typeface="Catamaran"/>
                <a:sym typeface="Catamaran"/>
              </a:rPr>
              <a:t>%</a:t>
            </a:r>
            <a:r>
              <a:rPr lang="en" sz="1100">
                <a:highlight>
                  <a:schemeClr val="lt1"/>
                </a:highlight>
                <a:latin typeface="Catamaran"/>
                <a:ea typeface="Catamaran"/>
                <a:cs typeface="Catamaran"/>
                <a:sym typeface="Catamaran"/>
              </a:rPr>
              <a:t>)</a:t>
            </a:r>
            <a:r>
              <a:rPr lang="en" sz="1100">
                <a:solidFill>
                  <a:srgbClr val="38761D"/>
                </a:solidFill>
                <a:highlight>
                  <a:schemeClr val="lt1"/>
                </a:highlight>
                <a:latin typeface="Catamaran"/>
                <a:ea typeface="Catamaran"/>
                <a:cs typeface="Catamaran"/>
                <a:sym typeface="Catamaran"/>
              </a:rPr>
              <a:t> </a:t>
            </a:r>
            <a:r>
              <a:rPr lang="en" sz="1100">
                <a:solidFill>
                  <a:schemeClr val="dk1"/>
                </a:solidFill>
                <a:highlight>
                  <a:schemeClr val="lt1"/>
                </a:highlight>
                <a:latin typeface="Catamaran"/>
                <a:ea typeface="Catamaran"/>
                <a:cs typeface="Catamaran"/>
                <a:sym typeface="Catamaran"/>
              </a:rPr>
              <a:t>→ may </a:t>
            </a:r>
            <a:r>
              <a:rPr lang="en" sz="1100">
                <a:highlight>
                  <a:srgbClr val="FFFFFF"/>
                </a:highlight>
                <a:latin typeface="Catamaran"/>
                <a:ea typeface="Catamaran"/>
                <a:cs typeface="Catamaran"/>
                <a:sym typeface="Catamaran"/>
              </a:rPr>
              <a:t>not reflect the actual population statistics</a:t>
            </a:r>
            <a:endParaRPr sz="1100">
              <a:latin typeface="Catamaran"/>
              <a:ea typeface="Catamaran"/>
              <a:cs typeface="Catamaran"/>
              <a:sym typeface="Catamaran"/>
            </a:endParaRPr>
          </a:p>
        </p:txBody>
      </p:sp>
      <p:sp>
        <p:nvSpPr>
          <p:cNvPr id="406" name="Google Shape;406;p49"/>
          <p:cNvSpPr txBox="1"/>
          <p:nvPr/>
        </p:nvSpPr>
        <p:spPr>
          <a:xfrm>
            <a:off x="546073" y="3945015"/>
            <a:ext cx="567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100">
                <a:highlight>
                  <a:srgbClr val="FFFFFF"/>
                </a:highlight>
                <a:latin typeface="Catamaran"/>
                <a:ea typeface="Catamaran"/>
                <a:cs typeface="Catamaran"/>
                <a:sym typeface="Catamaran"/>
              </a:rPr>
              <a:t>Observation</a:t>
            </a:r>
            <a:r>
              <a:rPr b="1" lang="en" sz="1000">
                <a:highlight>
                  <a:srgbClr val="FFFFFF"/>
                </a:highlight>
                <a:latin typeface="Catamaran"/>
                <a:ea typeface="Catamaran"/>
                <a:cs typeface="Catamaran"/>
                <a:sym typeface="Catamaran"/>
              </a:rPr>
              <a:t>(s):</a:t>
            </a:r>
            <a:endParaRPr b="1" sz="1000">
              <a:latin typeface="Catamaran"/>
              <a:ea typeface="Catamaran"/>
              <a:cs typeface="Catamaran"/>
              <a:sym typeface="Catamaran"/>
            </a:endParaRPr>
          </a:p>
        </p:txBody>
      </p:sp>
      <p:pic>
        <p:nvPicPr>
          <p:cNvPr id="407" name="Google Shape;407;p49"/>
          <p:cNvPicPr preferRelativeResize="0"/>
          <p:nvPr/>
        </p:nvPicPr>
        <p:blipFill>
          <a:blip r:embed="rId3">
            <a:alphaModFix/>
          </a:blip>
          <a:stretch>
            <a:fillRect/>
          </a:stretch>
        </p:blipFill>
        <p:spPr>
          <a:xfrm>
            <a:off x="218554" y="1235450"/>
            <a:ext cx="4426984" cy="2542077"/>
          </a:xfrm>
          <a:prstGeom prst="rect">
            <a:avLst/>
          </a:prstGeom>
          <a:noFill/>
          <a:ln>
            <a:noFill/>
          </a:ln>
        </p:spPr>
      </p:pic>
      <p:pic>
        <p:nvPicPr>
          <p:cNvPr id="408" name="Google Shape;408;p49"/>
          <p:cNvPicPr preferRelativeResize="0"/>
          <p:nvPr/>
        </p:nvPicPr>
        <p:blipFill>
          <a:blip r:embed="rId4">
            <a:alphaModFix/>
          </a:blip>
          <a:stretch>
            <a:fillRect/>
          </a:stretch>
        </p:blipFill>
        <p:spPr>
          <a:xfrm>
            <a:off x="4731784" y="1235450"/>
            <a:ext cx="4259816" cy="25167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414" name="Google Shape;414;p50"/>
          <p:cNvSpPr txBox="1"/>
          <p:nvPr/>
        </p:nvSpPr>
        <p:spPr>
          <a:xfrm>
            <a:off x="161725" y="637889"/>
            <a:ext cx="71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tamaran SemiBold"/>
                <a:ea typeface="Catamaran SemiBold"/>
                <a:cs typeface="Catamaran SemiBold"/>
                <a:sym typeface="Catamaran SemiBold"/>
              </a:rPr>
              <a:t>Distribution of 'y' Based on Housing Loan</a:t>
            </a:r>
            <a:endParaRPr sz="1800">
              <a:latin typeface="Catamaran SemiBold"/>
              <a:ea typeface="Catamaran SemiBold"/>
              <a:cs typeface="Catamaran SemiBold"/>
              <a:sym typeface="Catamaran SemiBold"/>
            </a:endParaRPr>
          </a:p>
        </p:txBody>
      </p:sp>
      <p:sp>
        <p:nvSpPr>
          <p:cNvPr id="415" name="Google Shape;415;p50"/>
          <p:cNvSpPr txBox="1"/>
          <p:nvPr/>
        </p:nvSpPr>
        <p:spPr>
          <a:xfrm>
            <a:off x="546075" y="4348643"/>
            <a:ext cx="7761300" cy="68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100">
                <a:highlight>
                  <a:srgbClr val="FFFFFF"/>
                </a:highlight>
                <a:latin typeface="Catamaran"/>
                <a:ea typeface="Catamaran"/>
                <a:cs typeface="Catamaran"/>
                <a:sym typeface="Catamaran"/>
              </a:rPr>
              <a:t>Subscription outcome, y = yes</a:t>
            </a:r>
            <a:endParaRPr sz="1100">
              <a:highlight>
                <a:srgbClr val="FFFFFF"/>
              </a:highlight>
              <a:latin typeface="Catamaran"/>
              <a:ea typeface="Catamaran"/>
              <a:cs typeface="Catamaran"/>
              <a:sym typeface="Catamaran"/>
            </a:endParaRPr>
          </a:p>
          <a:p>
            <a:pPr indent="0" lvl="0" marL="0" rtl="0" algn="l">
              <a:lnSpc>
                <a:spcPct val="115000"/>
              </a:lnSpc>
              <a:spcBef>
                <a:spcPts val="1100"/>
              </a:spcBef>
              <a:spcAft>
                <a:spcPts val="1100"/>
              </a:spcAft>
              <a:buNone/>
            </a:pPr>
            <a:r>
              <a:rPr lang="en" sz="1100">
                <a:highlight>
                  <a:srgbClr val="FFFFFF"/>
                </a:highlight>
                <a:latin typeface="Catamaran"/>
                <a:ea typeface="Catamaran"/>
                <a:cs typeface="Catamaran"/>
                <a:sym typeface="Catamaran"/>
              </a:rPr>
              <a:t>Yes/ No housing loan seem to have no significant difference</a:t>
            </a:r>
            <a:endParaRPr sz="1100">
              <a:latin typeface="Catamaran"/>
              <a:ea typeface="Catamaran"/>
              <a:cs typeface="Catamaran"/>
              <a:sym typeface="Catamaran"/>
            </a:endParaRPr>
          </a:p>
        </p:txBody>
      </p:sp>
      <p:sp>
        <p:nvSpPr>
          <p:cNvPr id="416" name="Google Shape;416;p50"/>
          <p:cNvSpPr txBox="1"/>
          <p:nvPr/>
        </p:nvSpPr>
        <p:spPr>
          <a:xfrm>
            <a:off x="546073" y="3994643"/>
            <a:ext cx="567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100">
                <a:highlight>
                  <a:srgbClr val="FFFFFF"/>
                </a:highlight>
                <a:latin typeface="Catamaran"/>
                <a:ea typeface="Catamaran"/>
                <a:cs typeface="Catamaran"/>
                <a:sym typeface="Catamaran"/>
              </a:rPr>
              <a:t>Observation(s):</a:t>
            </a:r>
            <a:endParaRPr b="1" sz="1100">
              <a:latin typeface="Catamaran"/>
              <a:ea typeface="Catamaran"/>
              <a:cs typeface="Catamaran"/>
              <a:sym typeface="Catamaran"/>
            </a:endParaRPr>
          </a:p>
        </p:txBody>
      </p:sp>
      <p:pic>
        <p:nvPicPr>
          <p:cNvPr id="417" name="Google Shape;417;p50"/>
          <p:cNvPicPr preferRelativeResize="0"/>
          <p:nvPr/>
        </p:nvPicPr>
        <p:blipFill>
          <a:blip r:embed="rId3">
            <a:alphaModFix/>
          </a:blip>
          <a:stretch>
            <a:fillRect/>
          </a:stretch>
        </p:blipFill>
        <p:spPr>
          <a:xfrm>
            <a:off x="202025" y="1157473"/>
            <a:ext cx="4438093" cy="2722900"/>
          </a:xfrm>
          <a:prstGeom prst="rect">
            <a:avLst/>
          </a:prstGeom>
          <a:noFill/>
          <a:ln>
            <a:noFill/>
          </a:ln>
        </p:spPr>
      </p:pic>
      <p:pic>
        <p:nvPicPr>
          <p:cNvPr id="418" name="Google Shape;418;p50"/>
          <p:cNvPicPr preferRelativeResize="0"/>
          <p:nvPr/>
        </p:nvPicPr>
        <p:blipFill>
          <a:blip r:embed="rId4">
            <a:alphaModFix/>
          </a:blip>
          <a:stretch>
            <a:fillRect/>
          </a:stretch>
        </p:blipFill>
        <p:spPr>
          <a:xfrm>
            <a:off x="4693420" y="1157473"/>
            <a:ext cx="4270505" cy="264936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424" name="Google Shape;424;p51"/>
          <p:cNvSpPr txBox="1"/>
          <p:nvPr/>
        </p:nvSpPr>
        <p:spPr>
          <a:xfrm>
            <a:off x="161725" y="662696"/>
            <a:ext cx="71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tamaran SemiBold"/>
                <a:ea typeface="Catamaran SemiBold"/>
                <a:cs typeface="Catamaran SemiBold"/>
                <a:sym typeface="Catamaran SemiBold"/>
              </a:rPr>
              <a:t>Distribution of 'y' Based on Personal Loan</a:t>
            </a:r>
            <a:endParaRPr sz="1800">
              <a:latin typeface="Catamaran SemiBold"/>
              <a:ea typeface="Catamaran SemiBold"/>
              <a:cs typeface="Catamaran SemiBold"/>
              <a:sym typeface="Catamaran SemiBold"/>
            </a:endParaRPr>
          </a:p>
        </p:txBody>
      </p:sp>
      <p:sp>
        <p:nvSpPr>
          <p:cNvPr id="425" name="Google Shape;425;p51"/>
          <p:cNvSpPr txBox="1"/>
          <p:nvPr/>
        </p:nvSpPr>
        <p:spPr>
          <a:xfrm>
            <a:off x="546075" y="4348643"/>
            <a:ext cx="7761300" cy="68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100">
                <a:highlight>
                  <a:srgbClr val="FFFFFF"/>
                </a:highlight>
                <a:latin typeface="Catamaran"/>
                <a:ea typeface="Catamaran"/>
                <a:cs typeface="Catamaran"/>
                <a:sym typeface="Catamaran"/>
              </a:rPr>
              <a:t>Subscription outcome, y = yes</a:t>
            </a:r>
            <a:endParaRPr sz="1100">
              <a:highlight>
                <a:srgbClr val="FFFFFF"/>
              </a:highlight>
              <a:latin typeface="Catamaran"/>
              <a:ea typeface="Catamaran"/>
              <a:cs typeface="Catamaran"/>
              <a:sym typeface="Catamaran"/>
            </a:endParaRPr>
          </a:p>
          <a:p>
            <a:pPr indent="0" lvl="0" marL="0" rtl="0" algn="l">
              <a:lnSpc>
                <a:spcPct val="115000"/>
              </a:lnSpc>
              <a:spcBef>
                <a:spcPts val="1100"/>
              </a:spcBef>
              <a:spcAft>
                <a:spcPts val="1100"/>
              </a:spcAft>
              <a:buNone/>
            </a:pPr>
            <a:r>
              <a:rPr lang="en" sz="1100">
                <a:highlight>
                  <a:srgbClr val="FFFFFF"/>
                </a:highlight>
                <a:latin typeface="Catamaran"/>
                <a:ea typeface="Catamaran"/>
                <a:cs typeface="Catamaran"/>
                <a:sym typeface="Catamaran"/>
              </a:rPr>
              <a:t>Yes/ No personal loan seem to have no significant difference</a:t>
            </a:r>
            <a:endParaRPr sz="1100">
              <a:latin typeface="Catamaran"/>
              <a:ea typeface="Catamaran"/>
              <a:cs typeface="Catamaran"/>
              <a:sym typeface="Catamaran"/>
            </a:endParaRPr>
          </a:p>
        </p:txBody>
      </p:sp>
      <p:sp>
        <p:nvSpPr>
          <p:cNvPr id="426" name="Google Shape;426;p51"/>
          <p:cNvSpPr txBox="1"/>
          <p:nvPr/>
        </p:nvSpPr>
        <p:spPr>
          <a:xfrm>
            <a:off x="546073" y="3994643"/>
            <a:ext cx="567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100">
                <a:highlight>
                  <a:srgbClr val="FFFFFF"/>
                </a:highlight>
                <a:latin typeface="Catamaran"/>
                <a:ea typeface="Catamaran"/>
                <a:cs typeface="Catamaran"/>
                <a:sym typeface="Catamaran"/>
              </a:rPr>
              <a:t>Observation(s):</a:t>
            </a:r>
            <a:endParaRPr b="1" sz="1100">
              <a:latin typeface="Catamaran"/>
              <a:ea typeface="Catamaran"/>
              <a:cs typeface="Catamaran"/>
              <a:sym typeface="Catamaran"/>
            </a:endParaRPr>
          </a:p>
        </p:txBody>
      </p:sp>
      <p:pic>
        <p:nvPicPr>
          <p:cNvPr id="427" name="Google Shape;427;p51"/>
          <p:cNvPicPr preferRelativeResize="0"/>
          <p:nvPr/>
        </p:nvPicPr>
        <p:blipFill>
          <a:blip r:embed="rId3">
            <a:alphaModFix/>
          </a:blip>
          <a:stretch>
            <a:fillRect/>
          </a:stretch>
        </p:blipFill>
        <p:spPr>
          <a:xfrm>
            <a:off x="177208" y="1268527"/>
            <a:ext cx="4388619" cy="2497751"/>
          </a:xfrm>
          <a:prstGeom prst="rect">
            <a:avLst/>
          </a:prstGeom>
          <a:noFill/>
          <a:ln>
            <a:noFill/>
          </a:ln>
        </p:spPr>
      </p:pic>
      <p:pic>
        <p:nvPicPr>
          <p:cNvPr id="428" name="Google Shape;428;p51"/>
          <p:cNvPicPr preferRelativeResize="0"/>
          <p:nvPr/>
        </p:nvPicPr>
        <p:blipFill>
          <a:blip r:embed="rId4">
            <a:alphaModFix/>
          </a:blip>
          <a:stretch>
            <a:fillRect/>
          </a:stretch>
        </p:blipFill>
        <p:spPr>
          <a:xfrm>
            <a:off x="4660342" y="1268527"/>
            <a:ext cx="4298181" cy="25277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2"/>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434" name="Google Shape;434;p52"/>
          <p:cNvSpPr txBox="1"/>
          <p:nvPr/>
        </p:nvSpPr>
        <p:spPr>
          <a:xfrm>
            <a:off x="161725" y="662696"/>
            <a:ext cx="71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tamaran SemiBold"/>
                <a:ea typeface="Catamaran SemiBold"/>
                <a:cs typeface="Catamaran SemiBold"/>
                <a:sym typeface="Catamaran SemiBold"/>
              </a:rPr>
              <a:t>Distribution of 'y' Based on Contact Communication Type</a:t>
            </a:r>
            <a:endParaRPr sz="1800">
              <a:solidFill>
                <a:schemeClr val="dk1"/>
              </a:solidFill>
              <a:latin typeface="Catamaran SemiBold"/>
              <a:ea typeface="Catamaran SemiBold"/>
              <a:cs typeface="Catamaran SemiBold"/>
              <a:sym typeface="Catamaran SemiBold"/>
            </a:endParaRPr>
          </a:p>
        </p:txBody>
      </p:sp>
      <p:sp>
        <p:nvSpPr>
          <p:cNvPr id="435" name="Google Shape;435;p52"/>
          <p:cNvSpPr txBox="1"/>
          <p:nvPr/>
        </p:nvSpPr>
        <p:spPr>
          <a:xfrm>
            <a:off x="546075" y="4323836"/>
            <a:ext cx="7761300" cy="68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100">
                <a:highlight>
                  <a:srgbClr val="FFFFFF"/>
                </a:highlight>
                <a:latin typeface="Catamaran"/>
                <a:ea typeface="Catamaran"/>
                <a:cs typeface="Catamaran"/>
                <a:sym typeface="Catamaran"/>
              </a:rPr>
              <a:t>Subscription outcome, y = yes</a:t>
            </a:r>
            <a:endParaRPr sz="1100">
              <a:highlight>
                <a:srgbClr val="FFFFFF"/>
              </a:highlight>
              <a:latin typeface="Catamaran"/>
              <a:ea typeface="Catamaran"/>
              <a:cs typeface="Catamaran"/>
              <a:sym typeface="Catamaran"/>
            </a:endParaRPr>
          </a:p>
          <a:p>
            <a:pPr indent="0" lvl="0" marL="0" rtl="0" algn="l">
              <a:lnSpc>
                <a:spcPct val="115000"/>
              </a:lnSpc>
              <a:spcBef>
                <a:spcPts val="1100"/>
              </a:spcBef>
              <a:spcAft>
                <a:spcPts val="1100"/>
              </a:spcAft>
              <a:buNone/>
            </a:pPr>
            <a:r>
              <a:rPr lang="en" sz="1100">
                <a:highlight>
                  <a:srgbClr val="FFFFFF"/>
                </a:highlight>
                <a:latin typeface="Catamaran"/>
                <a:ea typeface="Catamaran"/>
                <a:cs typeface="Catamaran"/>
                <a:sym typeface="Catamaran"/>
              </a:rPr>
              <a:t>cellular (14.7 %) &gt; telephone (5.2%) → </a:t>
            </a:r>
            <a:r>
              <a:rPr b="1" lang="en" sz="1100">
                <a:solidFill>
                  <a:srgbClr val="38761D"/>
                </a:solidFill>
                <a:highlight>
                  <a:srgbClr val="FFFFFF"/>
                </a:highlight>
                <a:latin typeface="Catamaran"/>
                <a:ea typeface="Catamaran"/>
                <a:cs typeface="Catamaran"/>
                <a:sym typeface="Catamaran"/>
              </a:rPr>
              <a:t>high</a:t>
            </a:r>
            <a:r>
              <a:rPr b="1" lang="en" sz="1100">
                <a:highlight>
                  <a:srgbClr val="FFFFFF"/>
                </a:highlight>
                <a:latin typeface="Catamaran"/>
                <a:ea typeface="Catamaran"/>
                <a:cs typeface="Catamaran"/>
                <a:sym typeface="Catamaran"/>
              </a:rPr>
              <a:t> </a:t>
            </a:r>
            <a:r>
              <a:rPr lang="en" sz="1100">
                <a:highlight>
                  <a:srgbClr val="FFFFFF"/>
                </a:highlight>
                <a:latin typeface="Catamaran"/>
                <a:ea typeface="Catamaran"/>
                <a:cs typeface="Catamaran"/>
                <a:sym typeface="Catamaran"/>
              </a:rPr>
              <a:t>influence on the likelihood of subscription</a:t>
            </a:r>
            <a:endParaRPr sz="1100">
              <a:latin typeface="Catamaran"/>
              <a:ea typeface="Catamaran"/>
              <a:cs typeface="Catamaran"/>
              <a:sym typeface="Catamaran"/>
            </a:endParaRPr>
          </a:p>
        </p:txBody>
      </p:sp>
      <p:sp>
        <p:nvSpPr>
          <p:cNvPr id="436" name="Google Shape;436;p52"/>
          <p:cNvSpPr txBox="1"/>
          <p:nvPr/>
        </p:nvSpPr>
        <p:spPr>
          <a:xfrm>
            <a:off x="546073" y="3961386"/>
            <a:ext cx="567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100">
                <a:highlight>
                  <a:srgbClr val="FFFFFF"/>
                </a:highlight>
                <a:latin typeface="Catamaran"/>
                <a:ea typeface="Catamaran"/>
                <a:cs typeface="Catamaran"/>
                <a:sym typeface="Catamaran"/>
              </a:rPr>
              <a:t>Observation(s):</a:t>
            </a:r>
            <a:endParaRPr b="1" sz="1100">
              <a:latin typeface="Catamaran"/>
              <a:ea typeface="Catamaran"/>
              <a:cs typeface="Catamaran"/>
              <a:sym typeface="Catamaran"/>
            </a:endParaRPr>
          </a:p>
        </p:txBody>
      </p:sp>
      <p:pic>
        <p:nvPicPr>
          <p:cNvPr id="437" name="Google Shape;437;p52"/>
          <p:cNvPicPr preferRelativeResize="0"/>
          <p:nvPr/>
        </p:nvPicPr>
        <p:blipFill>
          <a:blip r:embed="rId3">
            <a:alphaModFix/>
          </a:blip>
          <a:stretch>
            <a:fillRect/>
          </a:stretch>
        </p:blipFill>
        <p:spPr>
          <a:xfrm>
            <a:off x="202025" y="1276800"/>
            <a:ext cx="4358224" cy="2648074"/>
          </a:xfrm>
          <a:prstGeom prst="rect">
            <a:avLst/>
          </a:prstGeom>
          <a:noFill/>
          <a:ln>
            <a:noFill/>
          </a:ln>
        </p:spPr>
      </p:pic>
      <p:pic>
        <p:nvPicPr>
          <p:cNvPr id="438" name="Google Shape;438;p52"/>
          <p:cNvPicPr preferRelativeResize="0"/>
          <p:nvPr/>
        </p:nvPicPr>
        <p:blipFill>
          <a:blip r:embed="rId4">
            <a:alphaModFix/>
          </a:blip>
          <a:stretch>
            <a:fillRect/>
          </a:stretch>
        </p:blipFill>
        <p:spPr>
          <a:xfrm>
            <a:off x="4596901" y="1276800"/>
            <a:ext cx="4333925" cy="2684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3"/>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444" name="Google Shape;444;p53"/>
          <p:cNvSpPr txBox="1"/>
          <p:nvPr/>
        </p:nvSpPr>
        <p:spPr>
          <a:xfrm>
            <a:off x="161725" y="662696"/>
            <a:ext cx="71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tamaran SemiBold"/>
                <a:ea typeface="Catamaran SemiBold"/>
                <a:cs typeface="Catamaran SemiBold"/>
                <a:sym typeface="Catamaran SemiBold"/>
              </a:rPr>
              <a:t>Distribution of 'y' Based on Last Contact Month of Year</a:t>
            </a:r>
            <a:endParaRPr sz="1800">
              <a:solidFill>
                <a:schemeClr val="dk1"/>
              </a:solidFill>
              <a:latin typeface="Catamaran SemiBold"/>
              <a:ea typeface="Catamaran SemiBold"/>
              <a:cs typeface="Catamaran SemiBold"/>
              <a:sym typeface="Catamaran SemiBold"/>
            </a:endParaRPr>
          </a:p>
        </p:txBody>
      </p:sp>
      <p:sp>
        <p:nvSpPr>
          <p:cNvPr id="445" name="Google Shape;445;p53"/>
          <p:cNvSpPr txBox="1"/>
          <p:nvPr/>
        </p:nvSpPr>
        <p:spPr>
          <a:xfrm>
            <a:off x="546075" y="4323836"/>
            <a:ext cx="7761300" cy="68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100">
                <a:highlight>
                  <a:srgbClr val="FFFFFF"/>
                </a:highlight>
                <a:latin typeface="Catamaran"/>
                <a:ea typeface="Catamaran"/>
                <a:cs typeface="Catamaran"/>
                <a:sym typeface="Catamaran"/>
              </a:rPr>
              <a:t>Subscription outcome, y = yes</a:t>
            </a:r>
            <a:endParaRPr sz="1100">
              <a:highlight>
                <a:srgbClr val="FFFFFF"/>
              </a:highlight>
              <a:latin typeface="Catamaran"/>
              <a:ea typeface="Catamaran"/>
              <a:cs typeface="Catamaran"/>
              <a:sym typeface="Catamaran"/>
            </a:endParaRPr>
          </a:p>
          <a:p>
            <a:pPr indent="0" lvl="0" marL="0" rtl="0" algn="l">
              <a:lnSpc>
                <a:spcPct val="115000"/>
              </a:lnSpc>
              <a:spcBef>
                <a:spcPts val="1100"/>
              </a:spcBef>
              <a:spcAft>
                <a:spcPts val="1100"/>
              </a:spcAft>
              <a:buNone/>
            </a:pPr>
            <a:r>
              <a:rPr b="1" lang="en" sz="1100">
                <a:solidFill>
                  <a:srgbClr val="38761D"/>
                </a:solidFill>
                <a:highlight>
                  <a:srgbClr val="FFFFFF"/>
                </a:highlight>
                <a:latin typeface="Catamaran"/>
                <a:ea typeface="Catamaran"/>
                <a:cs typeface="Catamaran"/>
                <a:sym typeface="Catamaran"/>
              </a:rPr>
              <a:t>Very high</a:t>
            </a:r>
            <a:r>
              <a:rPr b="1" lang="en" sz="1100">
                <a:highlight>
                  <a:srgbClr val="FFFFFF"/>
                </a:highlight>
                <a:latin typeface="Catamaran"/>
                <a:ea typeface="Catamaran"/>
                <a:cs typeface="Catamaran"/>
                <a:sym typeface="Catamaran"/>
              </a:rPr>
              <a:t> </a:t>
            </a:r>
            <a:r>
              <a:rPr lang="en" sz="1100">
                <a:highlight>
                  <a:srgbClr val="FFFFFF"/>
                </a:highlight>
                <a:latin typeface="Catamaran"/>
                <a:ea typeface="Catamaran"/>
                <a:cs typeface="Catamaran"/>
                <a:sym typeface="Catamaran"/>
              </a:rPr>
              <a:t>percentage (&gt;43%): </a:t>
            </a:r>
            <a:r>
              <a:rPr b="1" lang="en" sz="1100">
                <a:solidFill>
                  <a:srgbClr val="38761D"/>
                </a:solidFill>
                <a:highlight>
                  <a:srgbClr val="FFFFFF"/>
                </a:highlight>
                <a:latin typeface="Catamaran"/>
                <a:ea typeface="Catamaran"/>
                <a:cs typeface="Catamaran"/>
                <a:sym typeface="Catamaran"/>
              </a:rPr>
              <a:t>Mar</a:t>
            </a:r>
            <a:r>
              <a:rPr lang="en" sz="1100">
                <a:highlight>
                  <a:srgbClr val="FFFFFF"/>
                </a:highlight>
                <a:latin typeface="Catamaran"/>
                <a:ea typeface="Catamaran"/>
                <a:cs typeface="Catamaran"/>
                <a:sym typeface="Catamaran"/>
              </a:rPr>
              <a:t>, </a:t>
            </a:r>
            <a:r>
              <a:rPr b="1" lang="en" sz="1100">
                <a:solidFill>
                  <a:srgbClr val="38761D"/>
                </a:solidFill>
                <a:highlight>
                  <a:schemeClr val="lt1"/>
                </a:highlight>
                <a:latin typeface="Catamaran"/>
                <a:ea typeface="Catamaran"/>
                <a:cs typeface="Catamaran"/>
                <a:sym typeface="Catamaran"/>
              </a:rPr>
              <a:t>Sep</a:t>
            </a:r>
            <a:r>
              <a:rPr lang="en" sz="1100">
                <a:highlight>
                  <a:schemeClr val="lt1"/>
                </a:highlight>
                <a:latin typeface="Catamaran"/>
                <a:ea typeface="Catamaran"/>
                <a:cs typeface="Catamaran"/>
                <a:sym typeface="Catamaran"/>
              </a:rPr>
              <a:t>,</a:t>
            </a:r>
            <a:r>
              <a:rPr lang="en" sz="1100">
                <a:highlight>
                  <a:srgbClr val="FFFFFF"/>
                </a:highlight>
                <a:latin typeface="Catamaran"/>
                <a:ea typeface="Catamaran"/>
                <a:cs typeface="Catamaran"/>
                <a:sym typeface="Catamaran"/>
              </a:rPr>
              <a:t> </a:t>
            </a:r>
            <a:r>
              <a:rPr b="1" lang="en" sz="1100">
                <a:solidFill>
                  <a:srgbClr val="38761D"/>
                </a:solidFill>
                <a:highlight>
                  <a:srgbClr val="FFFFFF"/>
                </a:highlight>
                <a:latin typeface="Catamaran"/>
                <a:ea typeface="Catamaran"/>
                <a:cs typeface="Catamaran"/>
                <a:sym typeface="Catamaran"/>
              </a:rPr>
              <a:t>Oct</a:t>
            </a:r>
            <a:r>
              <a:rPr b="1" lang="en" sz="1100">
                <a:highlight>
                  <a:srgbClr val="FFFFFF"/>
                </a:highlight>
                <a:latin typeface="Catamaran"/>
                <a:ea typeface="Catamaran"/>
                <a:cs typeface="Catamaran"/>
                <a:sym typeface="Catamaran"/>
              </a:rPr>
              <a:t> </a:t>
            </a:r>
            <a:r>
              <a:rPr lang="en" sz="1100">
                <a:highlight>
                  <a:srgbClr val="FFFFFF"/>
                </a:highlight>
                <a:latin typeface="Catamaran"/>
                <a:ea typeface="Catamaran"/>
                <a:cs typeface="Catamaran"/>
                <a:sym typeface="Catamaran"/>
              </a:rPr>
              <a:t>&amp; </a:t>
            </a:r>
            <a:r>
              <a:rPr b="1" lang="en" sz="1100">
                <a:solidFill>
                  <a:srgbClr val="38761D"/>
                </a:solidFill>
                <a:highlight>
                  <a:srgbClr val="FFFFFF"/>
                </a:highlight>
                <a:latin typeface="Catamaran"/>
                <a:ea typeface="Catamaran"/>
                <a:cs typeface="Catamaran"/>
                <a:sym typeface="Catamaran"/>
              </a:rPr>
              <a:t>Dec </a:t>
            </a:r>
            <a:r>
              <a:rPr lang="en" sz="1100">
                <a:solidFill>
                  <a:schemeClr val="dk1"/>
                </a:solidFill>
                <a:highlight>
                  <a:srgbClr val="FFFFFF"/>
                </a:highlight>
                <a:latin typeface="Catamaran"/>
                <a:ea typeface="Catamaran"/>
                <a:cs typeface="Catamaran"/>
                <a:sym typeface="Catamaran"/>
              </a:rPr>
              <a:t>→ may be influenced by low frequency of calls within a month</a:t>
            </a:r>
            <a:endParaRPr sz="1100">
              <a:solidFill>
                <a:schemeClr val="dk1"/>
              </a:solidFill>
              <a:latin typeface="Catamaran"/>
              <a:ea typeface="Catamaran"/>
              <a:cs typeface="Catamaran"/>
              <a:sym typeface="Catamaran"/>
            </a:endParaRPr>
          </a:p>
        </p:txBody>
      </p:sp>
      <p:sp>
        <p:nvSpPr>
          <p:cNvPr id="446" name="Google Shape;446;p53"/>
          <p:cNvSpPr txBox="1"/>
          <p:nvPr/>
        </p:nvSpPr>
        <p:spPr>
          <a:xfrm>
            <a:off x="546073" y="3935761"/>
            <a:ext cx="567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100">
                <a:highlight>
                  <a:srgbClr val="FFFFFF"/>
                </a:highlight>
                <a:latin typeface="Catamaran"/>
                <a:ea typeface="Catamaran"/>
                <a:cs typeface="Catamaran"/>
                <a:sym typeface="Catamaran"/>
              </a:rPr>
              <a:t>Observation(s):</a:t>
            </a:r>
            <a:endParaRPr b="1" sz="1100">
              <a:latin typeface="Catamaran"/>
              <a:ea typeface="Catamaran"/>
              <a:cs typeface="Catamaran"/>
              <a:sym typeface="Catamaran"/>
            </a:endParaRPr>
          </a:p>
        </p:txBody>
      </p:sp>
      <p:pic>
        <p:nvPicPr>
          <p:cNvPr id="447" name="Google Shape;447;p53"/>
          <p:cNvPicPr preferRelativeResize="0"/>
          <p:nvPr/>
        </p:nvPicPr>
        <p:blipFill>
          <a:blip r:embed="rId3">
            <a:alphaModFix/>
          </a:blip>
          <a:stretch>
            <a:fillRect/>
          </a:stretch>
        </p:blipFill>
        <p:spPr>
          <a:xfrm>
            <a:off x="165300" y="1293350"/>
            <a:ext cx="4406699" cy="2520277"/>
          </a:xfrm>
          <a:prstGeom prst="rect">
            <a:avLst/>
          </a:prstGeom>
          <a:noFill/>
          <a:ln>
            <a:noFill/>
          </a:ln>
        </p:spPr>
      </p:pic>
      <p:pic>
        <p:nvPicPr>
          <p:cNvPr id="448" name="Google Shape;448;p53"/>
          <p:cNvPicPr preferRelativeResize="0"/>
          <p:nvPr/>
        </p:nvPicPr>
        <p:blipFill>
          <a:blip r:embed="rId4">
            <a:alphaModFix/>
          </a:blip>
          <a:stretch>
            <a:fillRect/>
          </a:stretch>
        </p:blipFill>
        <p:spPr>
          <a:xfrm>
            <a:off x="4469300" y="1276800"/>
            <a:ext cx="4489224" cy="2624869"/>
          </a:xfrm>
          <a:prstGeom prst="rect">
            <a:avLst/>
          </a:prstGeom>
          <a:noFill/>
          <a:ln>
            <a:noFill/>
          </a:ln>
        </p:spPr>
      </p:pic>
      <p:sp>
        <p:nvSpPr>
          <p:cNvPr id="449" name="Google Shape;449;p53"/>
          <p:cNvSpPr/>
          <p:nvPr/>
        </p:nvSpPr>
        <p:spPr>
          <a:xfrm>
            <a:off x="1207325" y="3580600"/>
            <a:ext cx="256500" cy="13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450" name="Google Shape;450;p53"/>
          <p:cNvSpPr/>
          <p:nvPr/>
        </p:nvSpPr>
        <p:spPr>
          <a:xfrm>
            <a:off x="2062625" y="3580600"/>
            <a:ext cx="256500" cy="13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451" name="Google Shape;451;p53"/>
          <p:cNvSpPr/>
          <p:nvPr/>
        </p:nvSpPr>
        <p:spPr>
          <a:xfrm>
            <a:off x="2909656" y="3580600"/>
            <a:ext cx="256500" cy="13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452" name="Google Shape;452;p53"/>
          <p:cNvSpPr/>
          <p:nvPr/>
        </p:nvSpPr>
        <p:spPr>
          <a:xfrm>
            <a:off x="3202636" y="3580600"/>
            <a:ext cx="256500" cy="13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453" name="Google Shape;453;p53"/>
          <p:cNvSpPr/>
          <p:nvPr/>
        </p:nvSpPr>
        <p:spPr>
          <a:xfrm>
            <a:off x="5473131" y="3665856"/>
            <a:ext cx="256500" cy="13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454" name="Google Shape;454;p53"/>
          <p:cNvSpPr/>
          <p:nvPr/>
        </p:nvSpPr>
        <p:spPr>
          <a:xfrm>
            <a:off x="6353236" y="3657586"/>
            <a:ext cx="256500" cy="13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455" name="Google Shape;455;p53"/>
          <p:cNvSpPr/>
          <p:nvPr/>
        </p:nvSpPr>
        <p:spPr>
          <a:xfrm>
            <a:off x="7233336" y="3665861"/>
            <a:ext cx="256500" cy="13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456" name="Google Shape;456;p53"/>
          <p:cNvSpPr/>
          <p:nvPr/>
        </p:nvSpPr>
        <p:spPr>
          <a:xfrm>
            <a:off x="7534586" y="3665861"/>
            <a:ext cx="256500" cy="13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4"/>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462" name="Google Shape;462;p54"/>
          <p:cNvSpPr txBox="1"/>
          <p:nvPr/>
        </p:nvSpPr>
        <p:spPr>
          <a:xfrm>
            <a:off x="161725" y="662696"/>
            <a:ext cx="71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tamaran SemiBold"/>
                <a:ea typeface="Catamaran SemiBold"/>
                <a:cs typeface="Catamaran SemiBold"/>
                <a:sym typeface="Catamaran SemiBold"/>
              </a:rPr>
              <a:t>Distribution of 'y' Based on Last Contact Day of the Week</a:t>
            </a:r>
            <a:endParaRPr sz="1800">
              <a:solidFill>
                <a:schemeClr val="dk1"/>
              </a:solidFill>
              <a:latin typeface="Catamaran SemiBold"/>
              <a:ea typeface="Catamaran SemiBold"/>
              <a:cs typeface="Catamaran SemiBold"/>
              <a:sym typeface="Catamaran SemiBold"/>
            </a:endParaRPr>
          </a:p>
        </p:txBody>
      </p:sp>
      <p:sp>
        <p:nvSpPr>
          <p:cNvPr id="463" name="Google Shape;463;p54"/>
          <p:cNvSpPr txBox="1"/>
          <p:nvPr/>
        </p:nvSpPr>
        <p:spPr>
          <a:xfrm>
            <a:off x="546075" y="4323836"/>
            <a:ext cx="7761300" cy="68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100">
                <a:highlight>
                  <a:srgbClr val="FFFFFF"/>
                </a:highlight>
                <a:latin typeface="Catamaran"/>
                <a:ea typeface="Catamaran"/>
                <a:cs typeface="Catamaran"/>
                <a:sym typeface="Catamaran"/>
              </a:rPr>
              <a:t>Subscription outcome, y = yes</a:t>
            </a:r>
            <a:endParaRPr sz="1100">
              <a:highlight>
                <a:srgbClr val="FFFFFF"/>
              </a:highlight>
              <a:latin typeface="Catamaran"/>
              <a:ea typeface="Catamaran"/>
              <a:cs typeface="Catamaran"/>
              <a:sym typeface="Catamaran"/>
            </a:endParaRPr>
          </a:p>
          <a:p>
            <a:pPr indent="0" lvl="0" marL="0" rtl="0" algn="l">
              <a:lnSpc>
                <a:spcPct val="115000"/>
              </a:lnSpc>
              <a:spcBef>
                <a:spcPts val="1100"/>
              </a:spcBef>
              <a:spcAft>
                <a:spcPts val="1100"/>
              </a:spcAft>
              <a:buNone/>
            </a:pPr>
            <a:r>
              <a:rPr lang="en" sz="1100">
                <a:highlight>
                  <a:srgbClr val="FFFFFF"/>
                </a:highlight>
                <a:latin typeface="Catamaran"/>
                <a:ea typeface="Catamaran"/>
                <a:cs typeface="Catamaran"/>
                <a:sym typeface="Catamaran"/>
              </a:rPr>
              <a:t>No significant difference</a:t>
            </a:r>
            <a:endParaRPr sz="1100">
              <a:solidFill>
                <a:schemeClr val="dk1"/>
              </a:solidFill>
              <a:latin typeface="Catamaran"/>
              <a:ea typeface="Catamaran"/>
              <a:cs typeface="Catamaran"/>
              <a:sym typeface="Catamaran"/>
            </a:endParaRPr>
          </a:p>
        </p:txBody>
      </p:sp>
      <p:sp>
        <p:nvSpPr>
          <p:cNvPr id="464" name="Google Shape;464;p54"/>
          <p:cNvSpPr txBox="1"/>
          <p:nvPr/>
        </p:nvSpPr>
        <p:spPr>
          <a:xfrm>
            <a:off x="546073" y="3987786"/>
            <a:ext cx="567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100">
                <a:highlight>
                  <a:srgbClr val="FFFFFF"/>
                </a:highlight>
                <a:latin typeface="Catamaran"/>
                <a:ea typeface="Catamaran"/>
                <a:cs typeface="Catamaran"/>
                <a:sym typeface="Catamaran"/>
              </a:rPr>
              <a:t>Observation(s):</a:t>
            </a:r>
            <a:endParaRPr b="1" sz="1100">
              <a:latin typeface="Catamaran"/>
              <a:ea typeface="Catamaran"/>
              <a:cs typeface="Catamaran"/>
              <a:sym typeface="Catamaran"/>
            </a:endParaRPr>
          </a:p>
        </p:txBody>
      </p:sp>
      <p:pic>
        <p:nvPicPr>
          <p:cNvPr id="465" name="Google Shape;465;p54"/>
          <p:cNvPicPr preferRelativeResize="0"/>
          <p:nvPr/>
        </p:nvPicPr>
        <p:blipFill>
          <a:blip r:embed="rId3">
            <a:alphaModFix/>
          </a:blip>
          <a:stretch>
            <a:fillRect/>
          </a:stretch>
        </p:blipFill>
        <p:spPr>
          <a:xfrm>
            <a:off x="161725" y="1326425"/>
            <a:ext cx="4357319" cy="2548113"/>
          </a:xfrm>
          <a:prstGeom prst="rect">
            <a:avLst/>
          </a:prstGeom>
          <a:noFill/>
          <a:ln>
            <a:noFill/>
          </a:ln>
        </p:spPr>
      </p:pic>
      <p:pic>
        <p:nvPicPr>
          <p:cNvPr id="466" name="Google Shape;466;p54"/>
          <p:cNvPicPr preferRelativeResize="0"/>
          <p:nvPr/>
        </p:nvPicPr>
        <p:blipFill>
          <a:blip r:embed="rId4">
            <a:alphaModFix/>
          </a:blip>
          <a:stretch>
            <a:fillRect/>
          </a:stretch>
        </p:blipFill>
        <p:spPr>
          <a:xfrm>
            <a:off x="4563944" y="1276796"/>
            <a:ext cx="4320155" cy="25585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5"/>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472" name="Google Shape;472;p55"/>
          <p:cNvSpPr txBox="1"/>
          <p:nvPr/>
        </p:nvSpPr>
        <p:spPr>
          <a:xfrm>
            <a:off x="161725" y="662700"/>
            <a:ext cx="832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tamaran SemiBold"/>
                <a:ea typeface="Catamaran SemiBold"/>
                <a:cs typeface="Catamaran SemiBold"/>
                <a:sym typeface="Catamaran SemiBold"/>
              </a:rPr>
              <a:t>Distribution of 'y' Based on Outcome of the Previous Marketing Campaign</a:t>
            </a:r>
            <a:endParaRPr sz="1800">
              <a:solidFill>
                <a:schemeClr val="dk1"/>
              </a:solidFill>
              <a:latin typeface="Catamaran SemiBold"/>
              <a:ea typeface="Catamaran SemiBold"/>
              <a:cs typeface="Catamaran SemiBold"/>
              <a:sym typeface="Catamaran SemiBold"/>
            </a:endParaRPr>
          </a:p>
        </p:txBody>
      </p:sp>
      <p:sp>
        <p:nvSpPr>
          <p:cNvPr id="473" name="Google Shape;473;p55"/>
          <p:cNvSpPr txBox="1"/>
          <p:nvPr/>
        </p:nvSpPr>
        <p:spPr>
          <a:xfrm>
            <a:off x="546075" y="4307297"/>
            <a:ext cx="7761300" cy="67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000">
                <a:highlight>
                  <a:srgbClr val="FFFFFF"/>
                </a:highlight>
                <a:latin typeface="Catamaran"/>
                <a:ea typeface="Catamaran"/>
                <a:cs typeface="Catamaran"/>
                <a:sym typeface="Catamaran"/>
              </a:rPr>
              <a:t>Subscription</a:t>
            </a:r>
            <a:r>
              <a:rPr lang="en" sz="1000">
                <a:highlight>
                  <a:srgbClr val="FFFFFF"/>
                </a:highlight>
                <a:latin typeface="Catamaran"/>
                <a:ea typeface="Catamaran"/>
                <a:cs typeface="Catamaran"/>
                <a:sym typeface="Catamaran"/>
              </a:rPr>
              <a:t> outcome, y = yes</a:t>
            </a:r>
            <a:endParaRPr sz="1000">
              <a:highlight>
                <a:srgbClr val="FFFFFF"/>
              </a:highlight>
              <a:latin typeface="Catamaran"/>
              <a:ea typeface="Catamaran"/>
              <a:cs typeface="Catamaran"/>
              <a:sym typeface="Catamaran"/>
            </a:endParaRPr>
          </a:p>
          <a:p>
            <a:pPr indent="0" lvl="0" marL="0" rtl="0" algn="l">
              <a:lnSpc>
                <a:spcPct val="115000"/>
              </a:lnSpc>
              <a:spcBef>
                <a:spcPts val="1100"/>
              </a:spcBef>
              <a:spcAft>
                <a:spcPts val="1100"/>
              </a:spcAft>
              <a:buNone/>
            </a:pPr>
            <a:r>
              <a:rPr b="1" lang="en" sz="1000">
                <a:solidFill>
                  <a:srgbClr val="38761D"/>
                </a:solidFill>
                <a:highlight>
                  <a:srgbClr val="FFFFFF"/>
                </a:highlight>
                <a:latin typeface="Catamaran"/>
                <a:ea typeface="Catamaran"/>
                <a:cs typeface="Catamaran"/>
                <a:sym typeface="Catamaran"/>
              </a:rPr>
              <a:t>High</a:t>
            </a:r>
            <a:r>
              <a:rPr lang="en" sz="1000">
                <a:highlight>
                  <a:srgbClr val="FFFFFF"/>
                </a:highlight>
                <a:latin typeface="Catamaran"/>
                <a:ea typeface="Catamaran"/>
                <a:cs typeface="Catamaran"/>
                <a:sym typeface="Catamaran"/>
              </a:rPr>
              <a:t> influence on the likelihood of s</a:t>
            </a:r>
            <a:r>
              <a:rPr lang="en" sz="1100">
                <a:highlight>
                  <a:srgbClr val="FFFFFF"/>
                </a:highlight>
                <a:latin typeface="Catamaran"/>
                <a:ea typeface="Catamaran"/>
                <a:cs typeface="Catamaran"/>
                <a:sym typeface="Catamaran"/>
              </a:rPr>
              <a:t>ubscription</a:t>
            </a:r>
            <a:endParaRPr sz="1100">
              <a:highlight>
                <a:srgbClr val="FFFFFF"/>
              </a:highlight>
              <a:latin typeface="Catamaran"/>
              <a:ea typeface="Catamaran"/>
              <a:cs typeface="Catamaran"/>
              <a:sym typeface="Catamaran"/>
            </a:endParaRPr>
          </a:p>
        </p:txBody>
      </p:sp>
      <p:sp>
        <p:nvSpPr>
          <p:cNvPr id="474" name="Google Shape;474;p55"/>
          <p:cNvSpPr txBox="1"/>
          <p:nvPr/>
        </p:nvSpPr>
        <p:spPr>
          <a:xfrm>
            <a:off x="546073" y="3995672"/>
            <a:ext cx="567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100">
                <a:highlight>
                  <a:srgbClr val="FFFFFF"/>
                </a:highlight>
                <a:latin typeface="Catamaran"/>
                <a:ea typeface="Catamaran"/>
                <a:cs typeface="Catamaran"/>
                <a:sym typeface="Catamaran"/>
              </a:rPr>
              <a:t>Observation(s):</a:t>
            </a:r>
            <a:endParaRPr b="1" sz="1100">
              <a:latin typeface="Catamaran"/>
              <a:ea typeface="Catamaran"/>
              <a:cs typeface="Catamaran"/>
              <a:sym typeface="Catamaran"/>
            </a:endParaRPr>
          </a:p>
        </p:txBody>
      </p:sp>
      <p:pic>
        <p:nvPicPr>
          <p:cNvPr id="475" name="Google Shape;475;p55"/>
          <p:cNvPicPr preferRelativeResize="0"/>
          <p:nvPr/>
        </p:nvPicPr>
        <p:blipFill>
          <a:blip r:embed="rId3">
            <a:alphaModFix/>
          </a:blip>
          <a:stretch>
            <a:fillRect/>
          </a:stretch>
        </p:blipFill>
        <p:spPr>
          <a:xfrm>
            <a:off x="152400" y="1276800"/>
            <a:ext cx="4461876" cy="2566475"/>
          </a:xfrm>
          <a:prstGeom prst="rect">
            <a:avLst/>
          </a:prstGeom>
          <a:noFill/>
          <a:ln>
            <a:noFill/>
          </a:ln>
        </p:spPr>
      </p:pic>
      <p:pic>
        <p:nvPicPr>
          <p:cNvPr id="476" name="Google Shape;476;p55"/>
          <p:cNvPicPr preferRelativeResize="0"/>
          <p:nvPr/>
        </p:nvPicPr>
        <p:blipFill>
          <a:blip r:embed="rId4">
            <a:alphaModFix/>
          </a:blip>
          <a:stretch>
            <a:fillRect/>
          </a:stretch>
        </p:blipFill>
        <p:spPr>
          <a:xfrm>
            <a:off x="4657801" y="1276800"/>
            <a:ext cx="4333798" cy="2566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6"/>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2" name="Google Shape;482;p56"/>
          <p:cNvSpPr txBox="1"/>
          <p:nvPr/>
        </p:nvSpPr>
        <p:spPr>
          <a:xfrm>
            <a:off x="161725" y="662700"/>
            <a:ext cx="832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Correlation Matrix</a:t>
            </a:r>
            <a:endParaRPr sz="2000">
              <a:solidFill>
                <a:schemeClr val="dk1"/>
              </a:solidFill>
              <a:latin typeface="Catamaran SemiBold"/>
              <a:ea typeface="Catamaran SemiBold"/>
              <a:cs typeface="Catamaran SemiBold"/>
              <a:sym typeface="Catamaran SemiBold"/>
            </a:endParaRPr>
          </a:p>
        </p:txBody>
      </p:sp>
      <p:sp>
        <p:nvSpPr>
          <p:cNvPr id="483" name="Google Shape;483;p56"/>
          <p:cNvSpPr txBox="1"/>
          <p:nvPr/>
        </p:nvSpPr>
        <p:spPr>
          <a:xfrm>
            <a:off x="183913" y="4166725"/>
            <a:ext cx="39771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1100"/>
              </a:spcAft>
              <a:buNone/>
            </a:pPr>
            <a:r>
              <a:rPr b="1" lang="en" sz="1100">
                <a:solidFill>
                  <a:srgbClr val="1155CC"/>
                </a:solidFill>
                <a:highlight>
                  <a:srgbClr val="FFFFFF"/>
                </a:highlight>
                <a:latin typeface="Catamaran"/>
                <a:ea typeface="Catamaran"/>
                <a:cs typeface="Catamaran"/>
                <a:sym typeface="Catamaran"/>
              </a:rPr>
              <a:t>euribor3m</a:t>
            </a:r>
            <a:r>
              <a:rPr b="1" lang="en" sz="1100">
                <a:highlight>
                  <a:srgbClr val="FFFFFF"/>
                </a:highlight>
                <a:latin typeface="Catamaran"/>
                <a:ea typeface="Catamaran"/>
                <a:cs typeface="Catamaran"/>
                <a:sym typeface="Catamaran"/>
              </a:rPr>
              <a:t> </a:t>
            </a:r>
            <a:r>
              <a:rPr lang="en" sz="1100">
                <a:highlight>
                  <a:srgbClr val="FFFFFF"/>
                </a:highlight>
                <a:latin typeface="Catamaran"/>
                <a:ea typeface="Catamaran"/>
                <a:cs typeface="Catamaran"/>
                <a:sym typeface="Catamaran"/>
              </a:rPr>
              <a:t>and </a:t>
            </a:r>
            <a:r>
              <a:rPr b="1" lang="en" sz="1100">
                <a:solidFill>
                  <a:srgbClr val="1155CC"/>
                </a:solidFill>
                <a:highlight>
                  <a:srgbClr val="FFFFFF"/>
                </a:highlight>
                <a:latin typeface="Catamaran"/>
                <a:ea typeface="Catamaran"/>
                <a:cs typeface="Catamaran"/>
                <a:sym typeface="Catamaran"/>
              </a:rPr>
              <a:t>emp.var.rate</a:t>
            </a:r>
            <a:r>
              <a:rPr lang="en" sz="1100">
                <a:highlight>
                  <a:srgbClr val="FFFFFF"/>
                </a:highlight>
                <a:latin typeface="Catamaran"/>
                <a:ea typeface="Catamaran"/>
                <a:cs typeface="Catamaran"/>
                <a:sym typeface="Catamaran"/>
              </a:rPr>
              <a:t> have high correlation with other features.</a:t>
            </a:r>
            <a:endParaRPr sz="1100">
              <a:solidFill>
                <a:schemeClr val="dk1"/>
              </a:solidFill>
              <a:latin typeface="Catamaran"/>
              <a:ea typeface="Catamaran"/>
              <a:cs typeface="Catamaran"/>
              <a:sym typeface="Catamaran"/>
            </a:endParaRPr>
          </a:p>
        </p:txBody>
      </p:sp>
      <p:sp>
        <p:nvSpPr>
          <p:cNvPr id="484" name="Google Shape;484;p56"/>
          <p:cNvSpPr txBox="1"/>
          <p:nvPr/>
        </p:nvSpPr>
        <p:spPr>
          <a:xfrm>
            <a:off x="183912" y="3940500"/>
            <a:ext cx="2906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100">
                <a:highlight>
                  <a:srgbClr val="FFFFFF"/>
                </a:highlight>
                <a:latin typeface="Catamaran"/>
                <a:ea typeface="Catamaran"/>
                <a:cs typeface="Catamaran"/>
                <a:sym typeface="Catamaran"/>
              </a:rPr>
              <a:t>Observation(s):</a:t>
            </a:r>
            <a:endParaRPr b="1" sz="1100">
              <a:latin typeface="Catamaran"/>
              <a:ea typeface="Catamaran"/>
              <a:cs typeface="Catamaran"/>
              <a:sym typeface="Catamaran"/>
            </a:endParaRPr>
          </a:p>
        </p:txBody>
      </p:sp>
      <p:pic>
        <p:nvPicPr>
          <p:cNvPr id="485" name="Google Shape;485;p56"/>
          <p:cNvPicPr preferRelativeResize="0"/>
          <p:nvPr/>
        </p:nvPicPr>
        <p:blipFill>
          <a:blip r:embed="rId3">
            <a:alphaModFix/>
          </a:blip>
          <a:stretch>
            <a:fillRect/>
          </a:stretch>
        </p:blipFill>
        <p:spPr>
          <a:xfrm>
            <a:off x="152400" y="1276800"/>
            <a:ext cx="4040126" cy="237167"/>
          </a:xfrm>
          <a:prstGeom prst="rect">
            <a:avLst/>
          </a:prstGeom>
          <a:noFill/>
          <a:ln>
            <a:noFill/>
          </a:ln>
        </p:spPr>
      </p:pic>
      <p:pic>
        <p:nvPicPr>
          <p:cNvPr id="486" name="Google Shape;486;p56"/>
          <p:cNvPicPr preferRelativeResize="0"/>
          <p:nvPr/>
        </p:nvPicPr>
        <p:blipFill>
          <a:blip r:embed="rId4">
            <a:alphaModFix/>
          </a:blip>
          <a:stretch>
            <a:fillRect/>
          </a:stretch>
        </p:blipFill>
        <p:spPr>
          <a:xfrm>
            <a:off x="152400" y="1537235"/>
            <a:ext cx="4040122" cy="960090"/>
          </a:xfrm>
          <a:prstGeom prst="rect">
            <a:avLst/>
          </a:prstGeom>
          <a:noFill/>
          <a:ln>
            <a:noFill/>
          </a:ln>
        </p:spPr>
      </p:pic>
      <p:pic>
        <p:nvPicPr>
          <p:cNvPr id="487" name="Google Shape;487;p56"/>
          <p:cNvPicPr preferRelativeResize="0"/>
          <p:nvPr/>
        </p:nvPicPr>
        <p:blipFill>
          <a:blip r:embed="rId5">
            <a:alphaModFix/>
          </a:blip>
          <a:stretch>
            <a:fillRect/>
          </a:stretch>
        </p:blipFill>
        <p:spPr>
          <a:xfrm>
            <a:off x="4184257" y="704050"/>
            <a:ext cx="4855150" cy="4389849"/>
          </a:xfrm>
          <a:prstGeom prst="rect">
            <a:avLst/>
          </a:prstGeom>
          <a:noFill/>
          <a:ln>
            <a:noFill/>
          </a:ln>
        </p:spPr>
      </p:pic>
      <p:sp>
        <p:nvSpPr>
          <p:cNvPr id="488" name="Google Shape;488;p56"/>
          <p:cNvSpPr/>
          <p:nvPr/>
        </p:nvSpPr>
        <p:spPr>
          <a:xfrm>
            <a:off x="6268125" y="4506775"/>
            <a:ext cx="256500" cy="51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489" name="Google Shape;489;p56"/>
          <p:cNvSpPr/>
          <p:nvPr/>
        </p:nvSpPr>
        <p:spPr>
          <a:xfrm>
            <a:off x="7139950" y="4506775"/>
            <a:ext cx="256500" cy="4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7"/>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495" name="Google Shape;495;p57"/>
          <p:cNvSpPr txBox="1"/>
          <p:nvPr/>
        </p:nvSpPr>
        <p:spPr>
          <a:xfrm>
            <a:off x="161725" y="621350"/>
            <a:ext cx="304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Handling Missing Values</a:t>
            </a:r>
            <a:endParaRPr>
              <a:latin typeface="Catamaran SemiBold"/>
              <a:ea typeface="Catamaran SemiBold"/>
              <a:cs typeface="Catamaran SemiBold"/>
              <a:sym typeface="Catamaran SemiBold"/>
            </a:endParaRPr>
          </a:p>
        </p:txBody>
      </p:sp>
      <p:pic>
        <p:nvPicPr>
          <p:cNvPr id="496" name="Google Shape;496;p57"/>
          <p:cNvPicPr preferRelativeResize="0"/>
          <p:nvPr/>
        </p:nvPicPr>
        <p:blipFill>
          <a:blip r:embed="rId3">
            <a:alphaModFix/>
          </a:blip>
          <a:stretch>
            <a:fillRect/>
          </a:stretch>
        </p:blipFill>
        <p:spPr>
          <a:xfrm>
            <a:off x="1744675" y="1113950"/>
            <a:ext cx="1684300" cy="3791825"/>
          </a:xfrm>
          <a:prstGeom prst="rect">
            <a:avLst/>
          </a:prstGeom>
          <a:noFill/>
          <a:ln>
            <a:noFill/>
          </a:ln>
        </p:spPr>
      </p:pic>
      <p:sp>
        <p:nvSpPr>
          <p:cNvPr id="497" name="Google Shape;497;p57"/>
          <p:cNvSpPr txBox="1"/>
          <p:nvPr>
            <p:ph idx="4294967295" type="body"/>
          </p:nvPr>
        </p:nvSpPr>
        <p:spPr>
          <a:xfrm>
            <a:off x="3692050" y="2295750"/>
            <a:ext cx="4907700" cy="85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000000"/>
                </a:solidFill>
              </a:rPr>
              <a:t>There is no missing values in the dataset. </a:t>
            </a:r>
            <a:endParaRPr sz="2000">
              <a:solidFill>
                <a:srgbClr val="000000"/>
              </a:solidFill>
            </a:endParaRPr>
          </a:p>
          <a:p>
            <a:pPr indent="0" lvl="0" marL="0" rtl="0" algn="l">
              <a:lnSpc>
                <a:spcPct val="115000"/>
              </a:lnSpc>
              <a:spcBef>
                <a:spcPts val="0"/>
              </a:spcBef>
              <a:spcAft>
                <a:spcPts val="0"/>
              </a:spcAft>
              <a:buNone/>
            </a:pPr>
            <a:r>
              <a:rPr lang="en" sz="2000">
                <a:solidFill>
                  <a:srgbClr val="000000"/>
                </a:solidFill>
              </a:rPr>
              <a:t>Hence, no action required.</a:t>
            </a:r>
            <a:endParaRPr sz="20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idx="2" type="subTitle"/>
          </p:nvPr>
        </p:nvSpPr>
        <p:spPr>
          <a:xfrm>
            <a:off x="838800" y="4029710"/>
            <a:ext cx="2070900" cy="6126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8038946</a:t>
            </a:r>
            <a:endParaRPr/>
          </a:p>
        </p:txBody>
      </p:sp>
      <p:sp>
        <p:nvSpPr>
          <p:cNvPr id="210" name="Google Shape;210;p31"/>
          <p:cNvSpPr txBox="1"/>
          <p:nvPr>
            <p:ph idx="7" type="subTitle"/>
          </p:nvPr>
        </p:nvSpPr>
        <p:spPr>
          <a:xfrm>
            <a:off x="838800" y="1907228"/>
            <a:ext cx="2070900" cy="3714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Catamaran Medium"/>
                <a:ea typeface="Catamaran Medium"/>
                <a:cs typeface="Catamaran Medium"/>
                <a:sym typeface="Catamaran Medium"/>
              </a:rPr>
              <a:t>Victor Jong Soon Peng</a:t>
            </a:r>
            <a:endParaRPr>
              <a:latin typeface="Catamaran Medium"/>
              <a:ea typeface="Catamaran Medium"/>
              <a:cs typeface="Catamaran Medium"/>
              <a:sym typeface="Catamaran Medium"/>
            </a:endParaRPr>
          </a:p>
        </p:txBody>
      </p:sp>
      <p:sp>
        <p:nvSpPr>
          <p:cNvPr id="211" name="Google Shape;211;p31"/>
          <p:cNvSpPr txBox="1"/>
          <p:nvPr>
            <p:ph idx="3" type="subTitle"/>
          </p:nvPr>
        </p:nvSpPr>
        <p:spPr>
          <a:xfrm>
            <a:off x="3536543" y="3641490"/>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latin typeface="Catamaran Medium"/>
                <a:ea typeface="Catamaran Medium"/>
                <a:cs typeface="Catamaran Medium"/>
                <a:sym typeface="Catamaran Medium"/>
              </a:rPr>
              <a:t>Patrick Tan Shoong Chin</a:t>
            </a:r>
            <a:endParaRPr>
              <a:latin typeface="Catamaran Medium"/>
              <a:ea typeface="Catamaran Medium"/>
              <a:cs typeface="Catamaran Medium"/>
              <a:sym typeface="Catamaran Medium"/>
            </a:endParaRPr>
          </a:p>
        </p:txBody>
      </p:sp>
      <p:sp>
        <p:nvSpPr>
          <p:cNvPr id="212" name="Google Shape;212;p31"/>
          <p:cNvSpPr txBox="1"/>
          <p:nvPr>
            <p:ph idx="4" type="subTitle"/>
          </p:nvPr>
        </p:nvSpPr>
        <p:spPr>
          <a:xfrm>
            <a:off x="3536557" y="4029710"/>
            <a:ext cx="2070900" cy="6126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8083162</a:t>
            </a:r>
            <a:endParaRPr/>
          </a:p>
        </p:txBody>
      </p:sp>
      <p:sp>
        <p:nvSpPr>
          <p:cNvPr id="213" name="Google Shape;213;p31"/>
          <p:cNvSpPr txBox="1"/>
          <p:nvPr>
            <p:ph idx="5" type="subTitle"/>
          </p:nvPr>
        </p:nvSpPr>
        <p:spPr>
          <a:xfrm>
            <a:off x="6234300" y="3641490"/>
            <a:ext cx="2070900" cy="3714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1200"/>
              </a:spcAft>
              <a:buNone/>
            </a:pPr>
            <a:r>
              <a:rPr lang="en">
                <a:latin typeface="Catamaran Medium"/>
                <a:ea typeface="Catamaran Medium"/>
                <a:cs typeface="Catamaran Medium"/>
                <a:sym typeface="Catamaran Medium"/>
              </a:rPr>
              <a:t>Lai Jun Xian Bryan</a:t>
            </a:r>
            <a:endParaRPr>
              <a:latin typeface="Catamaran Medium"/>
              <a:ea typeface="Catamaran Medium"/>
              <a:cs typeface="Catamaran Medium"/>
              <a:sym typeface="Catamaran Medium"/>
            </a:endParaRPr>
          </a:p>
        </p:txBody>
      </p:sp>
      <p:sp>
        <p:nvSpPr>
          <p:cNvPr id="214" name="Google Shape;214;p31"/>
          <p:cNvSpPr txBox="1"/>
          <p:nvPr>
            <p:ph idx="6" type="subTitle"/>
          </p:nvPr>
        </p:nvSpPr>
        <p:spPr>
          <a:xfrm>
            <a:off x="6234300" y="4029710"/>
            <a:ext cx="2070900" cy="6126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8039331</a:t>
            </a:r>
            <a:endParaRPr/>
          </a:p>
        </p:txBody>
      </p:sp>
      <p:sp>
        <p:nvSpPr>
          <p:cNvPr id="215" name="Google Shape;215;p31"/>
          <p:cNvSpPr txBox="1"/>
          <p:nvPr>
            <p:ph idx="1" type="subTitle"/>
          </p:nvPr>
        </p:nvSpPr>
        <p:spPr>
          <a:xfrm>
            <a:off x="838800" y="3502777"/>
            <a:ext cx="2070900" cy="592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Catamaran Medium"/>
                <a:ea typeface="Catamaran Medium"/>
                <a:cs typeface="Catamaran Medium"/>
                <a:sym typeface="Catamaran Medium"/>
              </a:rPr>
              <a:t>Joanne Goh Yi Xuan</a:t>
            </a:r>
            <a:endParaRPr>
              <a:solidFill>
                <a:srgbClr val="595959"/>
              </a:solidFill>
              <a:latin typeface="Catamaran Medium"/>
              <a:ea typeface="Catamaran Medium"/>
              <a:cs typeface="Catamaran Medium"/>
              <a:sym typeface="Catamaran Medium"/>
            </a:endParaRPr>
          </a:p>
          <a:p>
            <a:pPr indent="0" lvl="0" marL="0" marR="0" rtl="0" algn="ctr">
              <a:lnSpc>
                <a:spcPct val="100000"/>
              </a:lnSpc>
              <a:spcBef>
                <a:spcPts val="0"/>
              </a:spcBef>
              <a:spcAft>
                <a:spcPts val="0"/>
              </a:spcAft>
              <a:buNone/>
            </a:pPr>
            <a:r>
              <a:t/>
            </a:r>
            <a:endParaRPr sz="1600">
              <a:latin typeface="Catamaran"/>
              <a:ea typeface="Catamaran"/>
              <a:cs typeface="Catamaran"/>
              <a:sym typeface="Catamaran"/>
            </a:endParaRPr>
          </a:p>
        </p:txBody>
      </p:sp>
      <p:sp>
        <p:nvSpPr>
          <p:cNvPr id="216" name="Google Shape;216;p31"/>
          <p:cNvSpPr txBox="1"/>
          <p:nvPr>
            <p:ph idx="9" type="subTitle"/>
          </p:nvPr>
        </p:nvSpPr>
        <p:spPr>
          <a:xfrm>
            <a:off x="3536543" y="1907228"/>
            <a:ext cx="2070900" cy="3714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Catamaran Medium"/>
                <a:ea typeface="Catamaran Medium"/>
                <a:cs typeface="Catamaran Medium"/>
                <a:sym typeface="Catamaran Medium"/>
              </a:rPr>
              <a:t>Liu HuiTing</a:t>
            </a:r>
            <a:endParaRPr>
              <a:latin typeface="Catamaran Medium"/>
              <a:ea typeface="Catamaran Medium"/>
              <a:cs typeface="Catamaran Medium"/>
              <a:sym typeface="Catamaran Medium"/>
            </a:endParaRPr>
          </a:p>
        </p:txBody>
      </p:sp>
      <p:sp>
        <p:nvSpPr>
          <p:cNvPr id="217" name="Google Shape;217;p31"/>
          <p:cNvSpPr txBox="1"/>
          <p:nvPr>
            <p:ph idx="14" type="subTitle"/>
          </p:nvPr>
        </p:nvSpPr>
        <p:spPr>
          <a:xfrm>
            <a:off x="6234300" y="1907228"/>
            <a:ext cx="2070900" cy="3714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Hind Siliguri Medium"/>
                <a:ea typeface="Hind Siliguri Medium"/>
                <a:cs typeface="Hind Siliguri Medium"/>
                <a:sym typeface="Hind Siliguri Medium"/>
              </a:rPr>
              <a:t>Lee Ying Hui</a:t>
            </a:r>
            <a:endParaRPr>
              <a:latin typeface="Hind Siliguri Medium"/>
              <a:ea typeface="Hind Siliguri Medium"/>
              <a:cs typeface="Hind Siliguri Medium"/>
              <a:sym typeface="Hind Siliguri Medium"/>
            </a:endParaRPr>
          </a:p>
        </p:txBody>
      </p:sp>
      <p:sp>
        <p:nvSpPr>
          <p:cNvPr id="218" name="Google Shape;218;p31"/>
          <p:cNvSpPr txBox="1"/>
          <p:nvPr>
            <p:ph idx="8" type="subTitle"/>
          </p:nvPr>
        </p:nvSpPr>
        <p:spPr>
          <a:xfrm>
            <a:off x="838800" y="2295448"/>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8769229</a:t>
            </a:r>
            <a:endParaRPr/>
          </a:p>
        </p:txBody>
      </p:sp>
      <p:sp>
        <p:nvSpPr>
          <p:cNvPr id="219" name="Google Shape;219;p31"/>
          <p:cNvSpPr txBox="1"/>
          <p:nvPr>
            <p:ph idx="13" type="subTitle"/>
          </p:nvPr>
        </p:nvSpPr>
        <p:spPr>
          <a:xfrm>
            <a:off x="3536557" y="2295448"/>
            <a:ext cx="2070900" cy="6126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8083149</a:t>
            </a:r>
            <a:endParaRPr/>
          </a:p>
        </p:txBody>
      </p:sp>
      <p:sp>
        <p:nvSpPr>
          <p:cNvPr id="220" name="Google Shape;220;p31"/>
          <p:cNvSpPr txBox="1"/>
          <p:nvPr>
            <p:ph idx="15" type="subTitle"/>
          </p:nvPr>
        </p:nvSpPr>
        <p:spPr>
          <a:xfrm>
            <a:off x="6234300" y="2295448"/>
            <a:ext cx="2070900" cy="6126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8335187</a:t>
            </a:r>
            <a:endParaRPr/>
          </a:p>
        </p:txBody>
      </p:sp>
      <p:sp>
        <p:nvSpPr>
          <p:cNvPr id="221" name="Google Shape;221;p31"/>
          <p:cNvSpPr txBox="1"/>
          <p:nvPr>
            <p:ph type="title"/>
          </p:nvPr>
        </p:nvSpPr>
        <p:spPr>
          <a:xfrm>
            <a:off x="258500" y="39505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our team</a:t>
            </a:r>
            <a:endParaRPr/>
          </a:p>
        </p:txBody>
      </p:sp>
      <p:cxnSp>
        <p:nvCxnSpPr>
          <p:cNvPr id="222" name="Google Shape;222;p31"/>
          <p:cNvCxnSpPr/>
          <p:nvPr/>
        </p:nvCxnSpPr>
        <p:spPr>
          <a:xfrm>
            <a:off x="838800" y="3001038"/>
            <a:ext cx="74664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8"/>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503" name="Google Shape;503;p58"/>
          <p:cNvSpPr txBox="1"/>
          <p:nvPr/>
        </p:nvSpPr>
        <p:spPr>
          <a:xfrm>
            <a:off x="161725" y="621350"/>
            <a:ext cx="244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Columns Removed</a:t>
            </a:r>
            <a:endParaRPr>
              <a:latin typeface="Catamaran SemiBold"/>
              <a:ea typeface="Catamaran SemiBold"/>
              <a:cs typeface="Catamaran SemiBold"/>
              <a:sym typeface="Catamaran SemiBold"/>
            </a:endParaRPr>
          </a:p>
        </p:txBody>
      </p:sp>
      <p:graphicFrame>
        <p:nvGraphicFramePr>
          <p:cNvPr id="504" name="Google Shape;504;p58"/>
          <p:cNvGraphicFramePr/>
          <p:nvPr/>
        </p:nvGraphicFramePr>
        <p:xfrm>
          <a:off x="350175" y="1488625"/>
          <a:ext cx="3000000" cy="3000000"/>
        </p:xfrm>
        <a:graphic>
          <a:graphicData uri="http://schemas.openxmlformats.org/drawingml/2006/table">
            <a:tbl>
              <a:tblPr>
                <a:noFill/>
                <a:tableStyleId>{451F5AC4-AACA-412F-B784-E586E780DFBC}</a:tableStyleId>
              </a:tblPr>
              <a:tblGrid>
                <a:gridCol w="2216950"/>
                <a:gridCol w="6236050"/>
              </a:tblGrid>
              <a:tr h="480850">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Columns</a:t>
                      </a:r>
                      <a:endParaRPr>
                        <a:latin typeface="Catamaran Medium"/>
                        <a:ea typeface="Catamaran Medium"/>
                        <a:cs typeface="Catamaran Medium"/>
                        <a:sym typeface="Catamaran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Reason for removal</a:t>
                      </a:r>
                      <a:endParaRPr>
                        <a:latin typeface="Catamaran Medium"/>
                        <a:ea typeface="Catamaran Medium"/>
                        <a:cs typeface="Catamaran Medium"/>
                        <a:sym typeface="Catamaran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1270075">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duration</a:t>
                      </a:r>
                      <a:endParaRPr>
                        <a:latin typeface="Catamaran Medium"/>
                        <a:ea typeface="Catamaran Medium"/>
                        <a:cs typeface="Catamaran Medium"/>
                        <a:sym typeface="Catamaran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Although duration can increase accuracy but this feature is not useful because it is only known after the call.</a:t>
                      </a:r>
                      <a:endParaRPr>
                        <a:latin typeface="Catamaran Medium"/>
                        <a:ea typeface="Catamaran Medium"/>
                        <a:cs typeface="Catamaran Medium"/>
                        <a:sym typeface="Catamaran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270075">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euribor3m &amp; emp.var.rate (Logistic Regression)</a:t>
                      </a:r>
                      <a:endParaRPr>
                        <a:latin typeface="Catamaran Medium"/>
                        <a:ea typeface="Catamaran Medium"/>
                        <a:cs typeface="Catamaran Medium"/>
                        <a:sym typeface="Catamaran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These two features are highly </a:t>
                      </a:r>
                      <a:r>
                        <a:rPr lang="en">
                          <a:latin typeface="Catamaran Medium"/>
                          <a:ea typeface="Catamaran Medium"/>
                          <a:cs typeface="Catamaran Medium"/>
                          <a:sym typeface="Catamaran Medium"/>
                        </a:rPr>
                        <a:t>correlated with </a:t>
                      </a:r>
                      <a:r>
                        <a:rPr lang="en">
                          <a:latin typeface="Catamaran Medium"/>
                          <a:ea typeface="Catamaran Medium"/>
                          <a:cs typeface="Catamaran Medium"/>
                          <a:sym typeface="Catamaran Medium"/>
                        </a:rPr>
                        <a:t>other features (nr.employed, cons.price.idx)</a:t>
                      </a:r>
                      <a:r>
                        <a:rPr lang="en">
                          <a:latin typeface="Catamaran Medium"/>
                          <a:ea typeface="Catamaran Medium"/>
                          <a:cs typeface="Catamaran Medium"/>
                          <a:sym typeface="Catamaran Medium"/>
                        </a:rPr>
                        <a:t>. As a result, it will cause multicollinearity in Logistic Regression.</a:t>
                      </a:r>
                      <a:endParaRPr>
                        <a:latin typeface="Catamaran Medium"/>
                        <a:ea typeface="Catamaran Medium"/>
                        <a:cs typeface="Catamaran Medium"/>
                        <a:sym typeface="Catamaran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9"/>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510" name="Google Shape;510;p59"/>
          <p:cNvSpPr txBox="1"/>
          <p:nvPr/>
        </p:nvSpPr>
        <p:spPr>
          <a:xfrm>
            <a:off x="161725" y="621350"/>
            <a:ext cx="833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Encoding categorical features through one hot encoding (Before)</a:t>
            </a:r>
            <a:endParaRPr>
              <a:latin typeface="Catamaran SemiBold"/>
              <a:ea typeface="Catamaran SemiBold"/>
              <a:cs typeface="Catamaran SemiBold"/>
              <a:sym typeface="Catamaran SemiBold"/>
            </a:endParaRPr>
          </a:p>
        </p:txBody>
      </p:sp>
      <p:pic>
        <p:nvPicPr>
          <p:cNvPr id="511" name="Google Shape;511;p59"/>
          <p:cNvPicPr preferRelativeResize="0"/>
          <p:nvPr/>
        </p:nvPicPr>
        <p:blipFill>
          <a:blip r:embed="rId3">
            <a:alphaModFix/>
          </a:blip>
          <a:stretch>
            <a:fillRect/>
          </a:stretch>
        </p:blipFill>
        <p:spPr>
          <a:xfrm>
            <a:off x="1228825" y="1113950"/>
            <a:ext cx="6686342" cy="3877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0"/>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517" name="Google Shape;517;p60"/>
          <p:cNvSpPr txBox="1"/>
          <p:nvPr/>
        </p:nvSpPr>
        <p:spPr>
          <a:xfrm>
            <a:off x="161725" y="621350"/>
            <a:ext cx="781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Encoding categorical features </a:t>
            </a:r>
            <a:r>
              <a:rPr lang="en" sz="2000">
                <a:solidFill>
                  <a:schemeClr val="dk1"/>
                </a:solidFill>
                <a:latin typeface="Catamaran SemiBold"/>
                <a:ea typeface="Catamaran SemiBold"/>
                <a:cs typeface="Catamaran SemiBold"/>
                <a:sym typeface="Catamaran SemiBold"/>
              </a:rPr>
              <a:t>through one hot encoding</a:t>
            </a:r>
            <a:r>
              <a:rPr lang="en" sz="2000">
                <a:solidFill>
                  <a:schemeClr val="dk1"/>
                </a:solidFill>
                <a:latin typeface="Catamaran SemiBold"/>
                <a:ea typeface="Catamaran SemiBold"/>
                <a:cs typeface="Catamaran SemiBold"/>
                <a:sym typeface="Catamaran SemiBold"/>
              </a:rPr>
              <a:t> (After)</a:t>
            </a:r>
            <a:endParaRPr>
              <a:latin typeface="Catamaran SemiBold"/>
              <a:ea typeface="Catamaran SemiBold"/>
              <a:cs typeface="Catamaran SemiBold"/>
              <a:sym typeface="Catamaran SemiBold"/>
            </a:endParaRPr>
          </a:p>
        </p:txBody>
      </p:sp>
      <p:pic>
        <p:nvPicPr>
          <p:cNvPr id="518" name="Google Shape;518;p60"/>
          <p:cNvPicPr preferRelativeResize="0"/>
          <p:nvPr/>
        </p:nvPicPr>
        <p:blipFill>
          <a:blip r:embed="rId3">
            <a:alphaModFix/>
          </a:blip>
          <a:stretch>
            <a:fillRect/>
          </a:stretch>
        </p:blipFill>
        <p:spPr>
          <a:xfrm>
            <a:off x="2130013" y="1113950"/>
            <a:ext cx="4883974" cy="393479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1"/>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524" name="Google Shape;524;p61"/>
          <p:cNvSpPr txBox="1"/>
          <p:nvPr/>
        </p:nvSpPr>
        <p:spPr>
          <a:xfrm>
            <a:off x="161725" y="621350"/>
            <a:ext cx="770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Encoding categorical features </a:t>
            </a:r>
            <a:r>
              <a:rPr lang="en" sz="2000">
                <a:solidFill>
                  <a:schemeClr val="dk1"/>
                </a:solidFill>
                <a:latin typeface="Catamaran SemiBold"/>
                <a:ea typeface="Catamaran SemiBold"/>
                <a:cs typeface="Catamaran SemiBold"/>
                <a:sym typeface="Catamaran SemiBold"/>
              </a:rPr>
              <a:t>through one hot encoding</a:t>
            </a:r>
            <a:r>
              <a:rPr lang="en" sz="2000">
                <a:solidFill>
                  <a:schemeClr val="dk1"/>
                </a:solidFill>
                <a:latin typeface="Catamaran SemiBold"/>
                <a:ea typeface="Catamaran SemiBold"/>
                <a:cs typeface="Catamaran SemiBold"/>
                <a:sym typeface="Catamaran SemiBold"/>
              </a:rPr>
              <a:t> (After)</a:t>
            </a:r>
            <a:endParaRPr>
              <a:latin typeface="Catamaran SemiBold"/>
              <a:ea typeface="Catamaran SemiBold"/>
              <a:cs typeface="Catamaran SemiBold"/>
              <a:sym typeface="Catamaran SemiBold"/>
            </a:endParaRPr>
          </a:p>
        </p:txBody>
      </p:sp>
      <p:sp>
        <p:nvSpPr>
          <p:cNvPr id="525" name="Google Shape;525;p61"/>
          <p:cNvSpPr txBox="1"/>
          <p:nvPr>
            <p:ph idx="4294967295" type="body"/>
          </p:nvPr>
        </p:nvSpPr>
        <p:spPr>
          <a:xfrm>
            <a:off x="161725" y="3209425"/>
            <a:ext cx="8655300" cy="1299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rgbClr val="000000"/>
                </a:solidFill>
                <a:latin typeface="Catamaran Medium"/>
                <a:ea typeface="Catamaran Medium"/>
                <a:cs typeface="Catamaran Medium"/>
                <a:sym typeface="Catamaran Medium"/>
              </a:rPr>
              <a:t>Machine learning algorithms such as linear regression, decision tree and random forest are designed to work with numerical data. Hence, we have decided to convert them into binary (e.g., 0 or 1 / true or false).</a:t>
            </a:r>
            <a:endParaRPr sz="2000">
              <a:solidFill>
                <a:srgbClr val="000000"/>
              </a:solidFill>
              <a:latin typeface="Catamaran Medium"/>
              <a:ea typeface="Catamaran Medium"/>
              <a:cs typeface="Catamaran Medium"/>
              <a:sym typeface="Catamaran Medium"/>
            </a:endParaRPr>
          </a:p>
        </p:txBody>
      </p:sp>
      <p:pic>
        <p:nvPicPr>
          <p:cNvPr id="526" name="Google Shape;526;p61"/>
          <p:cNvPicPr preferRelativeResize="0"/>
          <p:nvPr/>
        </p:nvPicPr>
        <p:blipFill>
          <a:blip r:embed="rId3">
            <a:alphaModFix/>
          </a:blip>
          <a:stretch>
            <a:fillRect/>
          </a:stretch>
        </p:blipFill>
        <p:spPr>
          <a:xfrm>
            <a:off x="205250" y="1562050"/>
            <a:ext cx="8655416" cy="1238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2"/>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532" name="Google Shape;532;p62"/>
          <p:cNvSpPr txBox="1"/>
          <p:nvPr/>
        </p:nvSpPr>
        <p:spPr>
          <a:xfrm>
            <a:off x="161725" y="621350"/>
            <a:ext cx="70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Feature scaling on </a:t>
            </a:r>
            <a:r>
              <a:rPr lang="en" sz="2000">
                <a:solidFill>
                  <a:schemeClr val="dk1"/>
                </a:solidFill>
                <a:latin typeface="Catamaran SemiBold"/>
                <a:ea typeface="Catamaran SemiBold"/>
                <a:cs typeface="Catamaran SemiBold"/>
                <a:sym typeface="Catamaran SemiBold"/>
              </a:rPr>
              <a:t>continuous numerical</a:t>
            </a:r>
            <a:r>
              <a:rPr lang="en" sz="2000">
                <a:solidFill>
                  <a:schemeClr val="dk1"/>
                </a:solidFill>
                <a:latin typeface="Catamaran SemiBold"/>
                <a:ea typeface="Catamaran SemiBold"/>
                <a:cs typeface="Catamaran SemiBold"/>
                <a:sym typeface="Catamaran SemiBold"/>
              </a:rPr>
              <a:t> features (Before)</a:t>
            </a:r>
            <a:endParaRPr>
              <a:latin typeface="Catamaran SemiBold"/>
              <a:ea typeface="Catamaran SemiBold"/>
              <a:cs typeface="Catamaran SemiBold"/>
              <a:sym typeface="Catamaran SemiBold"/>
            </a:endParaRPr>
          </a:p>
        </p:txBody>
      </p:sp>
      <p:pic>
        <p:nvPicPr>
          <p:cNvPr id="533" name="Google Shape;533;p62"/>
          <p:cNvPicPr preferRelativeResize="0"/>
          <p:nvPr/>
        </p:nvPicPr>
        <p:blipFill>
          <a:blip r:embed="rId3">
            <a:alphaModFix/>
          </a:blip>
          <a:stretch>
            <a:fillRect/>
          </a:stretch>
        </p:blipFill>
        <p:spPr>
          <a:xfrm>
            <a:off x="252175" y="1113950"/>
            <a:ext cx="3577805" cy="3724751"/>
          </a:xfrm>
          <a:prstGeom prst="rect">
            <a:avLst/>
          </a:prstGeom>
          <a:noFill/>
          <a:ln>
            <a:noFill/>
          </a:ln>
        </p:spPr>
      </p:pic>
      <p:pic>
        <p:nvPicPr>
          <p:cNvPr id="534" name="Google Shape;534;p62"/>
          <p:cNvPicPr preferRelativeResize="0"/>
          <p:nvPr/>
        </p:nvPicPr>
        <p:blipFill>
          <a:blip r:embed="rId4">
            <a:alphaModFix/>
          </a:blip>
          <a:stretch>
            <a:fillRect/>
          </a:stretch>
        </p:blipFill>
        <p:spPr>
          <a:xfrm>
            <a:off x="3982380" y="1578150"/>
            <a:ext cx="5009220" cy="27963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3"/>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540" name="Google Shape;540;p63"/>
          <p:cNvSpPr txBox="1"/>
          <p:nvPr/>
        </p:nvSpPr>
        <p:spPr>
          <a:xfrm>
            <a:off x="161725" y="621350"/>
            <a:ext cx="707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Feature scaling on </a:t>
            </a:r>
            <a:r>
              <a:rPr lang="en" sz="2000">
                <a:solidFill>
                  <a:schemeClr val="dk1"/>
                </a:solidFill>
                <a:latin typeface="Catamaran SemiBold"/>
                <a:ea typeface="Catamaran SemiBold"/>
                <a:cs typeface="Catamaran SemiBold"/>
                <a:sym typeface="Catamaran SemiBold"/>
              </a:rPr>
              <a:t>continuous numerical features (After)</a:t>
            </a:r>
            <a:endParaRPr>
              <a:latin typeface="Catamaran SemiBold"/>
              <a:ea typeface="Catamaran SemiBold"/>
              <a:cs typeface="Catamaran SemiBold"/>
              <a:sym typeface="Catamaran SemiBold"/>
            </a:endParaRPr>
          </a:p>
        </p:txBody>
      </p:sp>
      <p:pic>
        <p:nvPicPr>
          <p:cNvPr id="541" name="Google Shape;541;p63"/>
          <p:cNvPicPr preferRelativeResize="0"/>
          <p:nvPr/>
        </p:nvPicPr>
        <p:blipFill>
          <a:blip r:embed="rId3">
            <a:alphaModFix/>
          </a:blip>
          <a:stretch>
            <a:fillRect/>
          </a:stretch>
        </p:blipFill>
        <p:spPr>
          <a:xfrm>
            <a:off x="161725" y="1175625"/>
            <a:ext cx="3591496" cy="3724750"/>
          </a:xfrm>
          <a:prstGeom prst="rect">
            <a:avLst/>
          </a:prstGeom>
          <a:noFill/>
          <a:ln>
            <a:noFill/>
          </a:ln>
        </p:spPr>
      </p:pic>
      <p:pic>
        <p:nvPicPr>
          <p:cNvPr id="542" name="Google Shape;542;p63"/>
          <p:cNvPicPr preferRelativeResize="0"/>
          <p:nvPr/>
        </p:nvPicPr>
        <p:blipFill>
          <a:blip r:embed="rId4">
            <a:alphaModFix/>
          </a:blip>
          <a:stretch>
            <a:fillRect/>
          </a:stretch>
        </p:blipFill>
        <p:spPr>
          <a:xfrm>
            <a:off x="3923771" y="1618400"/>
            <a:ext cx="5085979" cy="28391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4"/>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548" name="Google Shape;548;p64"/>
          <p:cNvSpPr txBox="1"/>
          <p:nvPr/>
        </p:nvSpPr>
        <p:spPr>
          <a:xfrm>
            <a:off x="161725" y="621350"/>
            <a:ext cx="722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Feature scaling on </a:t>
            </a:r>
            <a:r>
              <a:rPr lang="en" sz="2000">
                <a:solidFill>
                  <a:schemeClr val="dk1"/>
                </a:solidFill>
                <a:latin typeface="Catamaran SemiBold"/>
                <a:ea typeface="Catamaran SemiBold"/>
                <a:cs typeface="Catamaran SemiBold"/>
                <a:sym typeface="Catamaran SemiBold"/>
              </a:rPr>
              <a:t>continuous numerical features (After)</a:t>
            </a:r>
            <a:endParaRPr>
              <a:latin typeface="Catamaran SemiBold"/>
              <a:ea typeface="Catamaran SemiBold"/>
              <a:cs typeface="Catamaran SemiBold"/>
              <a:sym typeface="Catamaran SemiBold"/>
            </a:endParaRPr>
          </a:p>
        </p:txBody>
      </p:sp>
      <p:pic>
        <p:nvPicPr>
          <p:cNvPr id="549" name="Google Shape;549;p64"/>
          <p:cNvPicPr preferRelativeResize="0"/>
          <p:nvPr/>
        </p:nvPicPr>
        <p:blipFill>
          <a:blip r:embed="rId3">
            <a:alphaModFix/>
          </a:blip>
          <a:stretch>
            <a:fillRect/>
          </a:stretch>
        </p:blipFill>
        <p:spPr>
          <a:xfrm>
            <a:off x="1109663" y="1211925"/>
            <a:ext cx="6924675" cy="1857375"/>
          </a:xfrm>
          <a:prstGeom prst="rect">
            <a:avLst/>
          </a:prstGeom>
          <a:noFill/>
          <a:ln>
            <a:noFill/>
          </a:ln>
        </p:spPr>
      </p:pic>
      <p:sp>
        <p:nvSpPr>
          <p:cNvPr id="550" name="Google Shape;550;p64"/>
          <p:cNvSpPr txBox="1"/>
          <p:nvPr>
            <p:ph idx="4294967295" type="body"/>
          </p:nvPr>
        </p:nvSpPr>
        <p:spPr>
          <a:xfrm>
            <a:off x="161725" y="3209425"/>
            <a:ext cx="8655300" cy="1525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rgbClr val="000000"/>
                </a:solidFill>
              </a:rPr>
              <a:t>Without scaling, features with larger ranges can dominate the model, skewing results and giving them false influence compared to features with smaller scales. Bringing all features to similar scale will ensure that all features contributes proportionally to the model.</a:t>
            </a:r>
            <a:endParaRPr sz="200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5"/>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556" name="Google Shape;556;p65"/>
          <p:cNvSpPr txBox="1"/>
          <p:nvPr/>
        </p:nvSpPr>
        <p:spPr>
          <a:xfrm>
            <a:off x="161725" y="621350"/>
            <a:ext cx="60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Train-Test split</a:t>
            </a:r>
            <a:endParaRPr>
              <a:latin typeface="Catamaran SemiBold"/>
              <a:ea typeface="Catamaran SemiBold"/>
              <a:cs typeface="Catamaran SemiBold"/>
              <a:sym typeface="Catamaran SemiBold"/>
            </a:endParaRPr>
          </a:p>
        </p:txBody>
      </p:sp>
      <p:pic>
        <p:nvPicPr>
          <p:cNvPr id="557" name="Google Shape;557;p65"/>
          <p:cNvPicPr preferRelativeResize="0"/>
          <p:nvPr/>
        </p:nvPicPr>
        <p:blipFill>
          <a:blip r:embed="rId3">
            <a:alphaModFix/>
          </a:blip>
          <a:stretch>
            <a:fillRect/>
          </a:stretch>
        </p:blipFill>
        <p:spPr>
          <a:xfrm>
            <a:off x="145875" y="1144838"/>
            <a:ext cx="8852250" cy="2788575"/>
          </a:xfrm>
          <a:prstGeom prst="rect">
            <a:avLst/>
          </a:prstGeom>
          <a:noFill/>
          <a:ln>
            <a:noFill/>
          </a:ln>
        </p:spPr>
      </p:pic>
      <p:sp>
        <p:nvSpPr>
          <p:cNvPr id="558" name="Google Shape;558;p65"/>
          <p:cNvSpPr txBox="1"/>
          <p:nvPr>
            <p:ph idx="4294967295" type="body"/>
          </p:nvPr>
        </p:nvSpPr>
        <p:spPr>
          <a:xfrm>
            <a:off x="1727400" y="4258075"/>
            <a:ext cx="5689200" cy="492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2000">
                <a:solidFill>
                  <a:srgbClr val="000000"/>
                </a:solidFill>
              </a:rPr>
              <a:t>Split Ratio</a:t>
            </a:r>
            <a:r>
              <a:rPr lang="en" sz="2000">
                <a:solidFill>
                  <a:srgbClr val="000000"/>
                </a:solidFill>
              </a:rPr>
              <a:t>: 80% training data, 20% testing data. </a:t>
            </a:r>
            <a:endParaRPr sz="200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6"/>
          <p:cNvSpPr/>
          <p:nvPr/>
        </p:nvSpPr>
        <p:spPr>
          <a:xfrm flipH="1">
            <a:off x="820807" y="784343"/>
            <a:ext cx="1313100" cy="1313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6"/>
          <p:cNvSpPr txBox="1"/>
          <p:nvPr>
            <p:ph type="title"/>
          </p:nvPr>
        </p:nvSpPr>
        <p:spPr>
          <a:xfrm>
            <a:off x="548700" y="2135950"/>
            <a:ext cx="4572600" cy="15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Model Training</a:t>
            </a:r>
            <a:endParaRPr sz="5000"/>
          </a:p>
        </p:txBody>
      </p:sp>
      <p:sp>
        <p:nvSpPr>
          <p:cNvPr id="565" name="Google Shape;565;p66"/>
          <p:cNvSpPr txBox="1"/>
          <p:nvPr>
            <p:ph idx="2" type="title"/>
          </p:nvPr>
        </p:nvSpPr>
        <p:spPr>
          <a:xfrm>
            <a:off x="820800" y="977538"/>
            <a:ext cx="1313100" cy="9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566" name="Google Shape;566;p66"/>
          <p:cNvPicPr preferRelativeResize="0"/>
          <p:nvPr/>
        </p:nvPicPr>
        <p:blipFill rotWithShape="1">
          <a:blip r:embed="rId3">
            <a:alphaModFix/>
          </a:blip>
          <a:srcRect b="0" l="7243" r="36472" t="0"/>
          <a:stretch/>
        </p:blipFill>
        <p:spPr>
          <a:xfrm>
            <a:off x="5195131" y="959250"/>
            <a:ext cx="3226500" cy="3225000"/>
          </a:xfrm>
          <a:prstGeom prst="roundRect">
            <a:avLst>
              <a:gd fmla="val 4969" name="adj"/>
            </a:avLst>
          </a:prstGeom>
          <a:noFill/>
          <a:ln>
            <a:noFill/>
          </a:ln>
        </p:spPr>
      </p:pic>
      <p:sp>
        <p:nvSpPr>
          <p:cNvPr id="567" name="Google Shape;567;p66"/>
          <p:cNvSpPr/>
          <p:nvPr/>
        </p:nvSpPr>
        <p:spPr>
          <a:xfrm>
            <a:off x="4900090" y="673432"/>
            <a:ext cx="586800" cy="586800"/>
          </a:xfrm>
          <a:prstGeom prst="ellipse">
            <a:avLst/>
          </a:prstGeom>
          <a:gradFill>
            <a:gsLst>
              <a:gs pos="0">
                <a:schemeClr val="dk2"/>
              </a:gs>
              <a:gs pos="100000">
                <a:schemeClr val="lt2"/>
              </a:gs>
            </a:gsLst>
            <a:lin ang="16200038"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66"/>
          <p:cNvGrpSpPr/>
          <p:nvPr/>
        </p:nvGrpSpPr>
        <p:grpSpPr>
          <a:xfrm>
            <a:off x="5026570" y="799912"/>
            <a:ext cx="333840" cy="333840"/>
            <a:chOff x="4379475" y="2661350"/>
            <a:chExt cx="410325" cy="410325"/>
          </a:xfrm>
        </p:grpSpPr>
        <p:sp>
          <p:nvSpPr>
            <p:cNvPr id="569" name="Google Shape;569;p66"/>
            <p:cNvSpPr/>
            <p:nvPr/>
          </p:nvSpPr>
          <p:spPr>
            <a:xfrm>
              <a:off x="4379475" y="2661350"/>
              <a:ext cx="410325" cy="410325"/>
            </a:xfrm>
            <a:custGeom>
              <a:rect b="b" l="l" r="r" t="t"/>
              <a:pathLst>
                <a:path extrusionOk="0" h="16413" w="16413">
                  <a:moveTo>
                    <a:pt x="8206" y="962"/>
                  </a:moveTo>
                  <a:cubicBezTo>
                    <a:pt x="9682" y="962"/>
                    <a:pt x="11154" y="1412"/>
                    <a:pt x="12406" y="2302"/>
                  </a:cubicBezTo>
                  <a:cubicBezTo>
                    <a:pt x="12489" y="2362"/>
                    <a:pt x="12587" y="2391"/>
                    <a:pt x="12684" y="2391"/>
                  </a:cubicBezTo>
                  <a:cubicBezTo>
                    <a:pt x="12808" y="2391"/>
                    <a:pt x="12931" y="2343"/>
                    <a:pt x="13024" y="2250"/>
                  </a:cubicBezTo>
                  <a:lnTo>
                    <a:pt x="13097" y="2176"/>
                  </a:lnTo>
                  <a:lnTo>
                    <a:pt x="13324" y="3764"/>
                  </a:lnTo>
                  <a:lnTo>
                    <a:pt x="13324" y="3764"/>
                  </a:lnTo>
                  <a:lnTo>
                    <a:pt x="11716" y="3534"/>
                  </a:lnTo>
                  <a:cubicBezTo>
                    <a:pt x="11843" y="3310"/>
                    <a:pt x="11773" y="3026"/>
                    <a:pt x="11555" y="2889"/>
                  </a:cubicBezTo>
                  <a:cubicBezTo>
                    <a:pt x="10555" y="2258"/>
                    <a:pt x="9397" y="1923"/>
                    <a:pt x="8215" y="1923"/>
                  </a:cubicBezTo>
                  <a:cubicBezTo>
                    <a:pt x="8212" y="1923"/>
                    <a:pt x="8210" y="1923"/>
                    <a:pt x="8207" y="1923"/>
                  </a:cubicBezTo>
                  <a:cubicBezTo>
                    <a:pt x="4744" y="1923"/>
                    <a:pt x="1925" y="4742"/>
                    <a:pt x="1925" y="8205"/>
                  </a:cubicBezTo>
                  <a:cubicBezTo>
                    <a:pt x="1925" y="11669"/>
                    <a:pt x="4742" y="14488"/>
                    <a:pt x="8207" y="14488"/>
                  </a:cubicBezTo>
                  <a:cubicBezTo>
                    <a:pt x="11510" y="14488"/>
                    <a:pt x="14225" y="11927"/>
                    <a:pt x="14471" y="8686"/>
                  </a:cubicBezTo>
                  <a:lnTo>
                    <a:pt x="15436" y="8686"/>
                  </a:lnTo>
                  <a:cubicBezTo>
                    <a:pt x="15322" y="10440"/>
                    <a:pt x="14583" y="12073"/>
                    <a:pt x="13330" y="13328"/>
                  </a:cubicBezTo>
                  <a:cubicBezTo>
                    <a:pt x="11947" y="14710"/>
                    <a:pt x="10095" y="15450"/>
                    <a:pt x="8206" y="15450"/>
                  </a:cubicBezTo>
                  <a:cubicBezTo>
                    <a:pt x="7371" y="15450"/>
                    <a:pt x="6529" y="15305"/>
                    <a:pt x="5718" y="15008"/>
                  </a:cubicBezTo>
                  <a:cubicBezTo>
                    <a:pt x="3070" y="14038"/>
                    <a:pt x="1225" y="11621"/>
                    <a:pt x="990" y="8810"/>
                  </a:cubicBezTo>
                  <a:cubicBezTo>
                    <a:pt x="755" y="6000"/>
                    <a:pt x="2171" y="3310"/>
                    <a:pt x="4619" y="1913"/>
                  </a:cubicBezTo>
                  <a:cubicBezTo>
                    <a:pt x="5735" y="1277"/>
                    <a:pt x="6972" y="962"/>
                    <a:pt x="8206" y="962"/>
                  </a:cubicBezTo>
                  <a:close/>
                  <a:moveTo>
                    <a:pt x="8222" y="0"/>
                  </a:moveTo>
                  <a:cubicBezTo>
                    <a:pt x="8217" y="0"/>
                    <a:pt x="8212" y="0"/>
                    <a:pt x="8207" y="0"/>
                  </a:cubicBezTo>
                  <a:cubicBezTo>
                    <a:pt x="6015" y="0"/>
                    <a:pt x="3954" y="854"/>
                    <a:pt x="2404" y="2403"/>
                  </a:cubicBezTo>
                  <a:cubicBezTo>
                    <a:pt x="853" y="3953"/>
                    <a:pt x="0" y="6013"/>
                    <a:pt x="0" y="8207"/>
                  </a:cubicBezTo>
                  <a:cubicBezTo>
                    <a:pt x="0" y="10399"/>
                    <a:pt x="854" y="12458"/>
                    <a:pt x="2404" y="14008"/>
                  </a:cubicBezTo>
                  <a:cubicBezTo>
                    <a:pt x="3953" y="15559"/>
                    <a:pt x="6015" y="16412"/>
                    <a:pt x="8207" y="16412"/>
                  </a:cubicBezTo>
                  <a:cubicBezTo>
                    <a:pt x="10400" y="16412"/>
                    <a:pt x="12459" y="15559"/>
                    <a:pt x="14009" y="14008"/>
                  </a:cubicBezTo>
                  <a:cubicBezTo>
                    <a:pt x="15560" y="12458"/>
                    <a:pt x="16413" y="10398"/>
                    <a:pt x="16413" y="8207"/>
                  </a:cubicBezTo>
                  <a:cubicBezTo>
                    <a:pt x="16413" y="7940"/>
                    <a:pt x="16197" y="7725"/>
                    <a:pt x="15932" y="7725"/>
                  </a:cubicBezTo>
                  <a:lnTo>
                    <a:pt x="13047" y="7725"/>
                  </a:lnTo>
                  <a:cubicBezTo>
                    <a:pt x="12785" y="7730"/>
                    <a:pt x="12576" y="7943"/>
                    <a:pt x="12576" y="8205"/>
                  </a:cubicBezTo>
                  <a:cubicBezTo>
                    <a:pt x="12576" y="8468"/>
                    <a:pt x="12785" y="8681"/>
                    <a:pt x="13047" y="8686"/>
                  </a:cubicBezTo>
                  <a:lnTo>
                    <a:pt x="13506" y="8686"/>
                  </a:lnTo>
                  <a:cubicBezTo>
                    <a:pt x="13451" y="9294"/>
                    <a:pt x="13292" y="9885"/>
                    <a:pt x="13036" y="10439"/>
                  </a:cubicBezTo>
                  <a:lnTo>
                    <a:pt x="12639" y="10209"/>
                  </a:lnTo>
                  <a:cubicBezTo>
                    <a:pt x="12562" y="10163"/>
                    <a:pt x="12477" y="10142"/>
                    <a:pt x="12394" y="10142"/>
                  </a:cubicBezTo>
                  <a:cubicBezTo>
                    <a:pt x="12228" y="10142"/>
                    <a:pt x="12066" y="10228"/>
                    <a:pt x="11977" y="10382"/>
                  </a:cubicBezTo>
                  <a:cubicBezTo>
                    <a:pt x="11843" y="10615"/>
                    <a:pt x="11924" y="10910"/>
                    <a:pt x="12158" y="11042"/>
                  </a:cubicBezTo>
                  <a:lnTo>
                    <a:pt x="12554" y="11271"/>
                  </a:lnTo>
                  <a:cubicBezTo>
                    <a:pt x="12202" y="11767"/>
                    <a:pt x="11769" y="12201"/>
                    <a:pt x="11272" y="12552"/>
                  </a:cubicBezTo>
                  <a:lnTo>
                    <a:pt x="11044" y="12155"/>
                  </a:lnTo>
                  <a:cubicBezTo>
                    <a:pt x="10953" y="12006"/>
                    <a:pt x="10795" y="11923"/>
                    <a:pt x="10632" y="11923"/>
                  </a:cubicBezTo>
                  <a:cubicBezTo>
                    <a:pt x="10550" y="11923"/>
                    <a:pt x="10467" y="11944"/>
                    <a:pt x="10391" y="11988"/>
                  </a:cubicBezTo>
                  <a:cubicBezTo>
                    <a:pt x="10164" y="12119"/>
                    <a:pt x="10085" y="12407"/>
                    <a:pt x="10211" y="12637"/>
                  </a:cubicBezTo>
                  <a:lnTo>
                    <a:pt x="10441" y="13034"/>
                  </a:lnTo>
                  <a:cubicBezTo>
                    <a:pt x="9887" y="13290"/>
                    <a:pt x="9295" y="13450"/>
                    <a:pt x="8688" y="13504"/>
                  </a:cubicBezTo>
                  <a:lnTo>
                    <a:pt x="8688" y="13044"/>
                  </a:lnTo>
                  <a:cubicBezTo>
                    <a:pt x="8688" y="12779"/>
                    <a:pt x="8472" y="12564"/>
                    <a:pt x="8207" y="12564"/>
                  </a:cubicBezTo>
                  <a:cubicBezTo>
                    <a:pt x="7942" y="12564"/>
                    <a:pt x="7727" y="12779"/>
                    <a:pt x="7727" y="13044"/>
                  </a:cubicBezTo>
                  <a:lnTo>
                    <a:pt x="7727" y="13504"/>
                  </a:lnTo>
                  <a:cubicBezTo>
                    <a:pt x="7119" y="13450"/>
                    <a:pt x="6526" y="13290"/>
                    <a:pt x="5974" y="13034"/>
                  </a:cubicBezTo>
                  <a:lnTo>
                    <a:pt x="6204" y="12637"/>
                  </a:lnTo>
                  <a:cubicBezTo>
                    <a:pt x="6341" y="12407"/>
                    <a:pt x="6265" y="12107"/>
                    <a:pt x="6032" y="11972"/>
                  </a:cubicBezTo>
                  <a:cubicBezTo>
                    <a:pt x="5956" y="11928"/>
                    <a:pt x="5874" y="11908"/>
                    <a:pt x="5792" y="11908"/>
                  </a:cubicBezTo>
                  <a:cubicBezTo>
                    <a:pt x="5623" y="11908"/>
                    <a:pt x="5459" y="11997"/>
                    <a:pt x="5371" y="12157"/>
                  </a:cubicBezTo>
                  <a:lnTo>
                    <a:pt x="5142" y="12552"/>
                  </a:lnTo>
                  <a:cubicBezTo>
                    <a:pt x="4646" y="12201"/>
                    <a:pt x="4212" y="11767"/>
                    <a:pt x="3861" y="11271"/>
                  </a:cubicBezTo>
                  <a:lnTo>
                    <a:pt x="4256" y="11042"/>
                  </a:lnTo>
                  <a:cubicBezTo>
                    <a:pt x="4483" y="10907"/>
                    <a:pt x="4559" y="10616"/>
                    <a:pt x="4427" y="10389"/>
                  </a:cubicBezTo>
                  <a:cubicBezTo>
                    <a:pt x="4338" y="10235"/>
                    <a:pt x="4177" y="10148"/>
                    <a:pt x="4011" y="10148"/>
                  </a:cubicBezTo>
                  <a:cubicBezTo>
                    <a:pt x="3931" y="10148"/>
                    <a:pt x="3850" y="10168"/>
                    <a:pt x="3776" y="10210"/>
                  </a:cubicBezTo>
                  <a:lnTo>
                    <a:pt x="3379" y="10439"/>
                  </a:lnTo>
                  <a:cubicBezTo>
                    <a:pt x="3123" y="9887"/>
                    <a:pt x="2963" y="9294"/>
                    <a:pt x="2909" y="8687"/>
                  </a:cubicBezTo>
                  <a:lnTo>
                    <a:pt x="3367" y="8687"/>
                  </a:lnTo>
                  <a:cubicBezTo>
                    <a:pt x="3629" y="8681"/>
                    <a:pt x="3839" y="8468"/>
                    <a:pt x="3839" y="8205"/>
                  </a:cubicBezTo>
                  <a:cubicBezTo>
                    <a:pt x="3839" y="7945"/>
                    <a:pt x="3629" y="7731"/>
                    <a:pt x="3367" y="7725"/>
                  </a:cubicBezTo>
                  <a:lnTo>
                    <a:pt x="2909" y="7725"/>
                  </a:lnTo>
                  <a:cubicBezTo>
                    <a:pt x="2963" y="7119"/>
                    <a:pt x="3123" y="6526"/>
                    <a:pt x="3379" y="5974"/>
                  </a:cubicBezTo>
                  <a:lnTo>
                    <a:pt x="3776" y="6202"/>
                  </a:lnTo>
                  <a:cubicBezTo>
                    <a:pt x="3853" y="6248"/>
                    <a:pt x="3937" y="6269"/>
                    <a:pt x="4020" y="6269"/>
                  </a:cubicBezTo>
                  <a:cubicBezTo>
                    <a:pt x="4186" y="6269"/>
                    <a:pt x="4347" y="6183"/>
                    <a:pt x="4436" y="6029"/>
                  </a:cubicBezTo>
                  <a:cubicBezTo>
                    <a:pt x="4571" y="5798"/>
                    <a:pt x="4489" y="5501"/>
                    <a:pt x="4256" y="5370"/>
                  </a:cubicBezTo>
                  <a:lnTo>
                    <a:pt x="3861" y="5142"/>
                  </a:lnTo>
                  <a:cubicBezTo>
                    <a:pt x="4212" y="4644"/>
                    <a:pt x="4646" y="4212"/>
                    <a:pt x="5142" y="3860"/>
                  </a:cubicBezTo>
                  <a:lnTo>
                    <a:pt x="5371" y="4256"/>
                  </a:lnTo>
                  <a:cubicBezTo>
                    <a:pt x="5459" y="4415"/>
                    <a:pt x="5623" y="4505"/>
                    <a:pt x="5792" y="4505"/>
                  </a:cubicBezTo>
                  <a:cubicBezTo>
                    <a:pt x="5874" y="4505"/>
                    <a:pt x="5956" y="4484"/>
                    <a:pt x="6032" y="4440"/>
                  </a:cubicBezTo>
                  <a:cubicBezTo>
                    <a:pt x="6265" y="4306"/>
                    <a:pt x="6341" y="4005"/>
                    <a:pt x="6204" y="3775"/>
                  </a:cubicBezTo>
                  <a:lnTo>
                    <a:pt x="5974" y="3377"/>
                  </a:lnTo>
                  <a:cubicBezTo>
                    <a:pt x="6526" y="3119"/>
                    <a:pt x="7119" y="2961"/>
                    <a:pt x="7725" y="2907"/>
                  </a:cubicBezTo>
                  <a:lnTo>
                    <a:pt x="7725" y="3365"/>
                  </a:lnTo>
                  <a:cubicBezTo>
                    <a:pt x="7725" y="3631"/>
                    <a:pt x="7941" y="3846"/>
                    <a:pt x="8207" y="3846"/>
                  </a:cubicBezTo>
                  <a:cubicBezTo>
                    <a:pt x="8472" y="3846"/>
                    <a:pt x="8688" y="3631"/>
                    <a:pt x="8688" y="3365"/>
                  </a:cubicBezTo>
                  <a:lnTo>
                    <a:pt x="8688" y="2907"/>
                  </a:lnTo>
                  <a:cubicBezTo>
                    <a:pt x="9319" y="2963"/>
                    <a:pt x="9935" y="3133"/>
                    <a:pt x="10506" y="3406"/>
                  </a:cubicBezTo>
                  <a:lnTo>
                    <a:pt x="10378" y="3537"/>
                  </a:lnTo>
                  <a:cubicBezTo>
                    <a:pt x="10096" y="3816"/>
                    <a:pt x="10257" y="4297"/>
                    <a:pt x="10648" y="4352"/>
                  </a:cubicBezTo>
                  <a:lnTo>
                    <a:pt x="13822" y="4806"/>
                  </a:lnTo>
                  <a:cubicBezTo>
                    <a:pt x="13845" y="4810"/>
                    <a:pt x="13867" y="4811"/>
                    <a:pt x="13889" y="4811"/>
                  </a:cubicBezTo>
                  <a:cubicBezTo>
                    <a:pt x="14176" y="4811"/>
                    <a:pt x="14407" y="4557"/>
                    <a:pt x="14365" y="4262"/>
                  </a:cubicBezTo>
                  <a:lnTo>
                    <a:pt x="13913" y="1088"/>
                  </a:lnTo>
                  <a:cubicBezTo>
                    <a:pt x="13876" y="833"/>
                    <a:pt x="13659" y="675"/>
                    <a:pt x="13434" y="675"/>
                  </a:cubicBezTo>
                  <a:cubicBezTo>
                    <a:pt x="13315" y="675"/>
                    <a:pt x="13194" y="720"/>
                    <a:pt x="13097" y="817"/>
                  </a:cubicBezTo>
                  <a:lnTo>
                    <a:pt x="12624" y="1290"/>
                  </a:lnTo>
                  <a:cubicBezTo>
                    <a:pt x="11310" y="447"/>
                    <a:pt x="9783" y="0"/>
                    <a:pt x="8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6"/>
            <p:cNvSpPr/>
            <p:nvPr/>
          </p:nvSpPr>
          <p:spPr>
            <a:xfrm>
              <a:off x="4526825" y="2778125"/>
              <a:ext cx="140950" cy="140450"/>
            </a:xfrm>
            <a:custGeom>
              <a:rect b="b" l="l" r="r" t="t"/>
              <a:pathLst>
                <a:path extrusionOk="0" h="5618" w="5638">
                  <a:moveTo>
                    <a:pt x="2310" y="3053"/>
                  </a:moveTo>
                  <a:cubicBezTo>
                    <a:pt x="2557" y="3053"/>
                    <a:pt x="2794" y="3244"/>
                    <a:pt x="2794" y="3534"/>
                  </a:cubicBezTo>
                  <a:cubicBezTo>
                    <a:pt x="2794" y="3800"/>
                    <a:pt x="2578" y="4015"/>
                    <a:pt x="2313" y="4015"/>
                  </a:cubicBezTo>
                  <a:cubicBezTo>
                    <a:pt x="1884" y="4015"/>
                    <a:pt x="1670" y="3498"/>
                    <a:pt x="1973" y="3195"/>
                  </a:cubicBezTo>
                  <a:cubicBezTo>
                    <a:pt x="2072" y="3097"/>
                    <a:pt x="2192" y="3053"/>
                    <a:pt x="2310" y="3053"/>
                  </a:cubicBezTo>
                  <a:close/>
                  <a:moveTo>
                    <a:pt x="550" y="0"/>
                  </a:moveTo>
                  <a:cubicBezTo>
                    <a:pt x="468" y="0"/>
                    <a:pt x="386" y="21"/>
                    <a:pt x="310" y="65"/>
                  </a:cubicBezTo>
                  <a:cubicBezTo>
                    <a:pt x="80" y="197"/>
                    <a:pt x="1" y="491"/>
                    <a:pt x="134" y="721"/>
                  </a:cubicBezTo>
                  <a:lnTo>
                    <a:pt x="1216" y="2599"/>
                  </a:lnTo>
                  <a:cubicBezTo>
                    <a:pt x="729" y="3170"/>
                    <a:pt x="761" y="4021"/>
                    <a:pt x="1294" y="4554"/>
                  </a:cubicBezTo>
                  <a:cubicBezTo>
                    <a:pt x="1574" y="4834"/>
                    <a:pt x="1943" y="4976"/>
                    <a:pt x="2313" y="4976"/>
                  </a:cubicBezTo>
                  <a:cubicBezTo>
                    <a:pt x="2645" y="4976"/>
                    <a:pt x="2978" y="4861"/>
                    <a:pt x="3249" y="4630"/>
                  </a:cubicBezTo>
                  <a:lnTo>
                    <a:pt x="4848" y="5553"/>
                  </a:lnTo>
                  <a:cubicBezTo>
                    <a:pt x="4924" y="5596"/>
                    <a:pt x="5007" y="5617"/>
                    <a:pt x="5088" y="5617"/>
                  </a:cubicBezTo>
                  <a:cubicBezTo>
                    <a:pt x="5254" y="5617"/>
                    <a:pt x="5416" y="5531"/>
                    <a:pt x="5504" y="5377"/>
                  </a:cubicBezTo>
                  <a:cubicBezTo>
                    <a:pt x="5638" y="5147"/>
                    <a:pt x="5558" y="4852"/>
                    <a:pt x="5329" y="4721"/>
                  </a:cubicBezTo>
                  <a:lnTo>
                    <a:pt x="3731" y="3798"/>
                  </a:lnTo>
                  <a:cubicBezTo>
                    <a:pt x="3896" y="2911"/>
                    <a:pt x="3215" y="2092"/>
                    <a:pt x="2313" y="2092"/>
                  </a:cubicBezTo>
                  <a:cubicBezTo>
                    <a:pt x="2224" y="2092"/>
                    <a:pt x="2136" y="2101"/>
                    <a:pt x="2050" y="2117"/>
                  </a:cubicBezTo>
                  <a:lnTo>
                    <a:pt x="966" y="241"/>
                  </a:lnTo>
                  <a:cubicBezTo>
                    <a:pt x="877" y="87"/>
                    <a:pt x="715" y="0"/>
                    <a:pt x="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for Training and Fine Tuning</a:t>
            </a:r>
            <a:endParaRPr/>
          </a:p>
        </p:txBody>
      </p:sp>
      <p:sp>
        <p:nvSpPr>
          <p:cNvPr id="576" name="Google Shape;576;p67"/>
          <p:cNvSpPr txBox="1"/>
          <p:nvPr>
            <p:ph idx="2" type="title"/>
          </p:nvPr>
        </p:nvSpPr>
        <p:spPr>
          <a:xfrm>
            <a:off x="840113" y="160157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77" name="Google Shape;577;p67"/>
          <p:cNvSpPr txBox="1"/>
          <p:nvPr>
            <p:ph idx="1" type="subTitle"/>
          </p:nvPr>
        </p:nvSpPr>
        <p:spPr>
          <a:xfrm>
            <a:off x="1815700" y="1679575"/>
            <a:ext cx="3945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Logistics Regression</a:t>
            </a:r>
            <a:endParaRPr sz="2800"/>
          </a:p>
        </p:txBody>
      </p:sp>
      <p:sp>
        <p:nvSpPr>
          <p:cNvPr id="578" name="Google Shape;578;p67"/>
          <p:cNvSpPr txBox="1"/>
          <p:nvPr>
            <p:ph idx="4" type="title"/>
          </p:nvPr>
        </p:nvSpPr>
        <p:spPr>
          <a:xfrm>
            <a:off x="840113" y="2736911"/>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79" name="Google Shape;579;p67"/>
          <p:cNvSpPr txBox="1"/>
          <p:nvPr>
            <p:ph idx="5" type="subTitle"/>
          </p:nvPr>
        </p:nvSpPr>
        <p:spPr>
          <a:xfrm>
            <a:off x="1815700" y="2814888"/>
            <a:ext cx="3945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Random Forest</a:t>
            </a:r>
            <a:endParaRPr sz="2800"/>
          </a:p>
        </p:txBody>
      </p:sp>
      <p:sp>
        <p:nvSpPr>
          <p:cNvPr id="580" name="Google Shape;580;p67"/>
          <p:cNvSpPr txBox="1"/>
          <p:nvPr>
            <p:ph idx="7" type="title"/>
          </p:nvPr>
        </p:nvSpPr>
        <p:spPr>
          <a:xfrm>
            <a:off x="840113" y="3872245"/>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81" name="Google Shape;581;p67"/>
          <p:cNvSpPr txBox="1"/>
          <p:nvPr>
            <p:ph idx="8" type="subTitle"/>
          </p:nvPr>
        </p:nvSpPr>
        <p:spPr>
          <a:xfrm>
            <a:off x="1815700" y="3950225"/>
            <a:ext cx="3945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XGBoost Classifier</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228725" y="4173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Contribution</a:t>
            </a:r>
            <a:endParaRPr/>
          </a:p>
        </p:txBody>
      </p:sp>
      <p:graphicFrame>
        <p:nvGraphicFramePr>
          <p:cNvPr id="228" name="Google Shape;228;p32"/>
          <p:cNvGraphicFramePr/>
          <p:nvPr/>
        </p:nvGraphicFramePr>
        <p:xfrm>
          <a:off x="483550" y="1335050"/>
          <a:ext cx="3000000" cy="3000000"/>
        </p:xfrm>
        <a:graphic>
          <a:graphicData uri="http://schemas.openxmlformats.org/drawingml/2006/table">
            <a:tbl>
              <a:tblPr>
                <a:noFill/>
                <a:tableStyleId>{451F5AC4-AACA-412F-B784-E586E780DFBC}</a:tableStyleId>
              </a:tblPr>
              <a:tblGrid>
                <a:gridCol w="2234350"/>
                <a:gridCol w="1348575"/>
                <a:gridCol w="4593950"/>
              </a:tblGrid>
              <a:tr h="463600">
                <a:tc>
                  <a:txBody>
                    <a:bodyPr/>
                    <a:lstStyle/>
                    <a:p>
                      <a:pPr indent="0" lvl="0" marL="0" rtl="0" algn="l">
                        <a:spcBef>
                          <a:spcPts val="0"/>
                        </a:spcBef>
                        <a:spcAft>
                          <a:spcPts val="0"/>
                        </a:spcAft>
                        <a:buNone/>
                      </a:pPr>
                      <a:r>
                        <a:rPr lang="en">
                          <a:latin typeface="Catamaran SemiBold"/>
                          <a:ea typeface="Catamaran SemiBold"/>
                          <a:cs typeface="Catamaran SemiBold"/>
                          <a:sym typeface="Catamaran SemiBold"/>
                        </a:rPr>
                        <a:t>Team Members</a:t>
                      </a:r>
                      <a:endParaRPr>
                        <a:latin typeface="Catamaran SemiBold"/>
                        <a:ea typeface="Catamaran SemiBold"/>
                        <a:cs typeface="Catamaran SemiBold"/>
                        <a:sym typeface="Catamaran SemiBold"/>
                      </a:endParaRPr>
                    </a:p>
                  </a:txBody>
                  <a:tcPr marT="91425" marB="91425" marR="91425" marL="91425"/>
                </a:tc>
                <a:tc>
                  <a:txBody>
                    <a:bodyPr/>
                    <a:lstStyle/>
                    <a:p>
                      <a:pPr indent="0" lvl="0" marL="0" rtl="0" algn="l">
                        <a:spcBef>
                          <a:spcPts val="0"/>
                        </a:spcBef>
                        <a:spcAft>
                          <a:spcPts val="0"/>
                        </a:spcAft>
                        <a:buNone/>
                      </a:pPr>
                      <a:r>
                        <a:rPr lang="en">
                          <a:latin typeface="Catamaran SemiBold"/>
                          <a:ea typeface="Catamaran SemiBold"/>
                          <a:cs typeface="Catamaran SemiBold"/>
                          <a:sym typeface="Catamaran SemiBold"/>
                        </a:rPr>
                        <a:t>Contribution Percentage</a:t>
                      </a:r>
                      <a:endParaRPr>
                        <a:latin typeface="Catamaran SemiBold"/>
                        <a:ea typeface="Catamaran SemiBold"/>
                        <a:cs typeface="Catamaran SemiBold"/>
                        <a:sym typeface="Catamaran SemiBold"/>
                      </a:endParaRPr>
                    </a:p>
                  </a:txBody>
                  <a:tcPr marT="91425" marB="91425" marR="91425" marL="91425"/>
                </a:tc>
                <a:tc>
                  <a:txBody>
                    <a:bodyPr/>
                    <a:lstStyle/>
                    <a:p>
                      <a:pPr indent="0" lvl="0" marL="0" rtl="0" algn="l">
                        <a:spcBef>
                          <a:spcPts val="0"/>
                        </a:spcBef>
                        <a:spcAft>
                          <a:spcPts val="0"/>
                        </a:spcAft>
                        <a:buNone/>
                      </a:pPr>
                      <a:r>
                        <a:rPr lang="en">
                          <a:latin typeface="Catamaran SemiBold"/>
                          <a:ea typeface="Catamaran SemiBold"/>
                          <a:cs typeface="Catamaran SemiBold"/>
                          <a:sym typeface="Catamaran SemiBold"/>
                        </a:rPr>
                        <a:t>Key Task</a:t>
                      </a:r>
                      <a:endParaRPr>
                        <a:latin typeface="Catamaran SemiBold"/>
                        <a:ea typeface="Catamaran SemiBold"/>
                        <a:cs typeface="Catamaran SemiBold"/>
                        <a:sym typeface="Catamaran SemiBold"/>
                      </a:endParaRPr>
                    </a:p>
                  </a:txBody>
                  <a:tcPr marT="91425" marB="91425" marR="91425" marL="91425"/>
                </a:tc>
              </a:tr>
              <a:tr h="445825">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Victor Jong Soon Peng</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100%</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Data Preprocessing </a:t>
                      </a:r>
                      <a:r>
                        <a:rPr lang="en">
                          <a:latin typeface="Catamaran Medium"/>
                          <a:ea typeface="Catamaran Medium"/>
                          <a:cs typeface="Catamaran Medium"/>
                          <a:sym typeface="Catamaran Medium"/>
                        </a:rPr>
                        <a:t>+ Literature Review</a:t>
                      </a:r>
                      <a:endParaRPr>
                        <a:latin typeface="Catamaran Medium"/>
                        <a:ea typeface="Catamaran Medium"/>
                        <a:cs typeface="Catamaran Medium"/>
                        <a:sym typeface="Catamaran Medium"/>
                      </a:endParaRPr>
                    </a:p>
                  </a:txBody>
                  <a:tcPr marT="91425" marB="91425" marR="91425" marL="91425"/>
                </a:tc>
              </a:tr>
              <a:tr h="445825">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Liu Hui Ting</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100%</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Logistic Regression + Literature Review + Metrics</a:t>
                      </a:r>
                      <a:endParaRPr>
                        <a:latin typeface="Catamaran Medium"/>
                        <a:ea typeface="Catamaran Medium"/>
                        <a:cs typeface="Catamaran Medium"/>
                        <a:sym typeface="Catamaran Medium"/>
                      </a:endParaRPr>
                    </a:p>
                  </a:txBody>
                  <a:tcPr marT="91425" marB="91425" marR="91425" marL="91425"/>
                </a:tc>
              </a:tr>
              <a:tr h="445825">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Lee Ying Hui</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100%</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Logistic Regression</a:t>
                      </a:r>
                      <a:r>
                        <a:rPr lang="en">
                          <a:latin typeface="Catamaran Medium"/>
                          <a:ea typeface="Catamaran Medium"/>
                          <a:cs typeface="Catamaran Medium"/>
                          <a:sym typeface="Catamaran Medium"/>
                        </a:rPr>
                        <a:t> + Manual Data Testing + Metrics</a:t>
                      </a:r>
                      <a:endParaRPr>
                        <a:latin typeface="Catamaran Medium"/>
                        <a:ea typeface="Catamaran Medium"/>
                        <a:cs typeface="Catamaran Medium"/>
                        <a:sym typeface="Catamaran Medium"/>
                      </a:endParaRPr>
                    </a:p>
                  </a:txBody>
                  <a:tcPr marT="91425" marB="91425" marR="91425" marL="91425"/>
                </a:tc>
              </a:tr>
              <a:tr h="445825">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Joanne Goh Yi Xuan</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100%</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EDA + Feature Engineering </a:t>
                      </a:r>
                      <a:endParaRPr>
                        <a:latin typeface="Catamaran Medium"/>
                        <a:ea typeface="Catamaran Medium"/>
                        <a:cs typeface="Catamaran Medium"/>
                        <a:sym typeface="Catamaran Medium"/>
                      </a:endParaRPr>
                    </a:p>
                  </a:txBody>
                  <a:tcPr marT="91425" marB="91425" marR="91425" marL="91425"/>
                </a:tc>
              </a:tr>
              <a:tr h="463600">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Patrick Tan Shoong Chin</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100%</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XGBoost Model + </a:t>
                      </a:r>
                      <a:r>
                        <a:rPr lang="en">
                          <a:latin typeface="Catamaran Medium"/>
                          <a:ea typeface="Catamaran Medium"/>
                          <a:cs typeface="Catamaran Medium"/>
                          <a:sym typeface="Catamaran Medium"/>
                        </a:rPr>
                        <a:t>Introduction </a:t>
                      </a:r>
                      <a:endParaRPr>
                        <a:latin typeface="Catamaran Medium"/>
                        <a:ea typeface="Catamaran Medium"/>
                        <a:cs typeface="Catamaran Medium"/>
                        <a:sym typeface="Catamaran Medium"/>
                      </a:endParaRPr>
                    </a:p>
                  </a:txBody>
                  <a:tcPr marT="91425" marB="91425" marR="91425" marL="91425"/>
                </a:tc>
              </a:tr>
              <a:tr h="463600">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Lai Jun Xian Bryan</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100%</a:t>
                      </a:r>
                      <a:endParaRPr>
                        <a:latin typeface="Catamaran Medium"/>
                        <a:ea typeface="Catamaran Medium"/>
                        <a:cs typeface="Catamaran Medium"/>
                        <a:sym typeface="Catamaran Medium"/>
                      </a:endParaRPr>
                    </a:p>
                  </a:txBody>
                  <a:tcPr marT="91425" marB="91425" marR="91425" marL="91425"/>
                </a:tc>
                <a:tc>
                  <a:txBody>
                    <a:bodyPr/>
                    <a:lstStyle/>
                    <a:p>
                      <a:pPr indent="0" lvl="0" marL="0" rtl="0" algn="l">
                        <a:spcBef>
                          <a:spcPts val="0"/>
                        </a:spcBef>
                        <a:spcAft>
                          <a:spcPts val="0"/>
                        </a:spcAft>
                        <a:buNone/>
                      </a:pPr>
                      <a:r>
                        <a:rPr lang="en">
                          <a:latin typeface="Catamaran Medium"/>
                          <a:ea typeface="Catamaran Medium"/>
                          <a:cs typeface="Catamaran Medium"/>
                          <a:sym typeface="Catamaran Medium"/>
                        </a:rPr>
                        <a:t>Random Forest Model </a:t>
                      </a:r>
                      <a:r>
                        <a:rPr lang="en">
                          <a:latin typeface="Catamaran Medium"/>
                          <a:ea typeface="Catamaran Medium"/>
                          <a:cs typeface="Catamaran Medium"/>
                          <a:sym typeface="Catamaran Medium"/>
                        </a:rPr>
                        <a:t>+ Literature Review</a:t>
                      </a:r>
                      <a:endParaRPr>
                        <a:latin typeface="Catamaran Medium"/>
                        <a:ea typeface="Catamaran Medium"/>
                        <a:cs typeface="Catamaran Medium"/>
                        <a:sym typeface="Catamaran Medium"/>
                      </a:endParaRPr>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8"/>
          <p:cNvSpPr txBox="1"/>
          <p:nvPr>
            <p:ph idx="1" type="body"/>
          </p:nvPr>
        </p:nvSpPr>
        <p:spPr>
          <a:xfrm>
            <a:off x="357850" y="1283050"/>
            <a:ext cx="8478900" cy="3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Logistic Regression </a:t>
            </a:r>
            <a:r>
              <a:rPr lang="en"/>
              <a:t>i</a:t>
            </a:r>
            <a:r>
              <a:rPr lang="en">
                <a:solidFill>
                  <a:srgbClr val="000000"/>
                </a:solidFill>
              </a:rPr>
              <a:t>s an ideal starting model for predicting term deposit subscriptions due to its simplicity, interpretability, efficiency, and ability to handle imbalanced data. It allows banks to understand which customer characteristics lead to a successful campaign and optimize their marketing strategies accordingly.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Implementation</a:t>
            </a:r>
            <a:r>
              <a:rPr lang="en"/>
              <a:t>: </a:t>
            </a:r>
            <a:endParaRPr/>
          </a:p>
          <a:p>
            <a:pPr indent="0" lvl="0" marL="457200" rtl="0" algn="l">
              <a:spcBef>
                <a:spcPts val="0"/>
              </a:spcBef>
              <a:spcAft>
                <a:spcPts val="0"/>
              </a:spcAft>
              <a:buNone/>
            </a:pPr>
            <a:r>
              <a:t/>
            </a:r>
            <a:endParaRPr/>
          </a:p>
        </p:txBody>
      </p:sp>
      <p:sp>
        <p:nvSpPr>
          <p:cNvPr id="587" name="Google Shape;587;p68"/>
          <p:cNvSpPr txBox="1"/>
          <p:nvPr>
            <p:ph type="title"/>
          </p:nvPr>
        </p:nvSpPr>
        <p:spPr>
          <a:xfrm>
            <a:off x="228725" y="3503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sz="4200"/>
          </a:p>
        </p:txBody>
      </p:sp>
      <p:pic>
        <p:nvPicPr>
          <p:cNvPr id="588" name="Google Shape;588;p68"/>
          <p:cNvPicPr preferRelativeResize="0"/>
          <p:nvPr/>
        </p:nvPicPr>
        <p:blipFill>
          <a:blip r:embed="rId3">
            <a:alphaModFix/>
          </a:blip>
          <a:stretch>
            <a:fillRect/>
          </a:stretch>
        </p:blipFill>
        <p:spPr>
          <a:xfrm>
            <a:off x="886075" y="2892450"/>
            <a:ext cx="7371850" cy="1483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9"/>
          <p:cNvSpPr txBox="1"/>
          <p:nvPr>
            <p:ph type="title"/>
          </p:nvPr>
        </p:nvSpPr>
        <p:spPr>
          <a:xfrm>
            <a:off x="228725" y="34292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Logistic Regression?</a:t>
            </a:r>
            <a:endParaRPr/>
          </a:p>
        </p:txBody>
      </p:sp>
      <p:sp>
        <p:nvSpPr>
          <p:cNvPr id="594" name="Google Shape;594;p69"/>
          <p:cNvSpPr txBox="1"/>
          <p:nvPr/>
        </p:nvSpPr>
        <p:spPr>
          <a:xfrm>
            <a:off x="292025" y="1243625"/>
            <a:ext cx="8561100" cy="378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atamaran"/>
                <a:ea typeface="Catamaran"/>
                <a:cs typeface="Catamaran"/>
                <a:sym typeface="Catamaran"/>
              </a:rPr>
              <a:t>Baseline Model</a:t>
            </a:r>
            <a:endParaRPr b="1" sz="1100">
              <a:solidFill>
                <a:schemeClr val="dk1"/>
              </a:solidFill>
              <a:latin typeface="Catamaran"/>
              <a:ea typeface="Catamaran"/>
              <a:cs typeface="Catamaran"/>
              <a:sym typeface="Catamaran"/>
            </a:endParaRPr>
          </a:p>
          <a:p>
            <a:pPr indent="-298450" lvl="0" marL="457200" rtl="0" algn="l">
              <a:spcBef>
                <a:spcPts val="0"/>
              </a:spcBef>
              <a:spcAft>
                <a:spcPts val="0"/>
              </a:spcAft>
              <a:buClr>
                <a:schemeClr val="dk1"/>
              </a:buClr>
              <a:buSzPts val="1100"/>
              <a:buFont typeface="Catamaran"/>
              <a:buChar char="-"/>
            </a:pPr>
            <a:r>
              <a:rPr lang="en" sz="1100">
                <a:solidFill>
                  <a:schemeClr val="dk1"/>
                </a:solidFill>
                <a:latin typeface="Catamaran"/>
                <a:ea typeface="Catamaran"/>
                <a:cs typeface="Catamaran"/>
                <a:sym typeface="Catamaran"/>
              </a:rPr>
              <a:t>Logistic Regression is often used as a strong baseline model before trying more complex models like Random Forest or XGBoost.</a:t>
            </a:r>
            <a:endParaRPr sz="1100">
              <a:solidFill>
                <a:schemeClr val="dk1"/>
              </a:solidFill>
              <a:latin typeface="Catamaran"/>
              <a:ea typeface="Catamaran"/>
              <a:cs typeface="Catamaran"/>
              <a:sym typeface="Catamaran"/>
            </a:endParaRPr>
          </a:p>
          <a:p>
            <a:pPr indent="-298450" lvl="0" marL="457200" rtl="0" algn="l">
              <a:spcBef>
                <a:spcPts val="0"/>
              </a:spcBef>
              <a:spcAft>
                <a:spcPts val="0"/>
              </a:spcAft>
              <a:buClr>
                <a:schemeClr val="dk1"/>
              </a:buClr>
              <a:buSzPts val="1100"/>
              <a:buFont typeface="Catamaran"/>
              <a:buChar char="-"/>
            </a:pPr>
            <a:r>
              <a:rPr lang="en" sz="1100">
                <a:solidFill>
                  <a:schemeClr val="dk1"/>
                </a:solidFill>
                <a:latin typeface="Catamaran"/>
                <a:ea typeface="Catamaran"/>
                <a:cs typeface="Catamaran"/>
                <a:sym typeface="Catamaran"/>
              </a:rPr>
              <a:t>It provides a quick and interpretable starting point for classification tasks.</a:t>
            </a:r>
            <a:endParaRPr sz="11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rPr b="1" lang="en" sz="1100">
                <a:solidFill>
                  <a:schemeClr val="dk1"/>
                </a:solidFill>
                <a:latin typeface="Catamaran"/>
                <a:ea typeface="Catamaran"/>
                <a:cs typeface="Catamaran"/>
                <a:sym typeface="Catamaran"/>
              </a:rPr>
              <a:t>Interpretability</a:t>
            </a:r>
            <a:endParaRPr b="1" sz="1100">
              <a:solidFill>
                <a:schemeClr val="dk1"/>
              </a:solidFill>
              <a:latin typeface="Catamaran"/>
              <a:ea typeface="Catamaran"/>
              <a:cs typeface="Catamaran"/>
              <a:sym typeface="Catamaran"/>
            </a:endParaRPr>
          </a:p>
          <a:p>
            <a:pPr indent="-298450" lvl="0" marL="457200" rtl="0" algn="l">
              <a:lnSpc>
                <a:spcPct val="115000"/>
              </a:lnSpc>
              <a:spcBef>
                <a:spcPts val="0"/>
              </a:spcBef>
              <a:spcAft>
                <a:spcPts val="0"/>
              </a:spcAft>
              <a:buClr>
                <a:schemeClr val="dk1"/>
              </a:buClr>
              <a:buSzPts val="1100"/>
              <a:buFont typeface="Catamaran"/>
              <a:buChar char="-"/>
            </a:pPr>
            <a:r>
              <a:rPr lang="en" sz="1100">
                <a:solidFill>
                  <a:schemeClr val="dk1"/>
                </a:solidFill>
                <a:latin typeface="Catamaran"/>
                <a:ea typeface="Catamaran"/>
                <a:cs typeface="Catamaran"/>
                <a:sym typeface="Catamaran"/>
              </a:rPr>
              <a:t>Unlike black-box models (e.g., deep learning), logistic regression offers clear coefficient values that explain how each feature affects the probability of subscription.</a:t>
            </a:r>
            <a:endParaRPr sz="1100">
              <a:solidFill>
                <a:schemeClr val="dk1"/>
              </a:solidFill>
              <a:latin typeface="Catamaran"/>
              <a:ea typeface="Catamaran"/>
              <a:cs typeface="Catamaran"/>
              <a:sym typeface="Catamaran"/>
            </a:endParaRPr>
          </a:p>
          <a:p>
            <a:pPr indent="-298450" lvl="0" marL="457200" rtl="0" algn="l">
              <a:lnSpc>
                <a:spcPct val="115000"/>
              </a:lnSpc>
              <a:spcBef>
                <a:spcPts val="0"/>
              </a:spcBef>
              <a:spcAft>
                <a:spcPts val="0"/>
              </a:spcAft>
              <a:buClr>
                <a:schemeClr val="dk1"/>
              </a:buClr>
              <a:buSzPts val="1100"/>
              <a:buFont typeface="Catamaran"/>
              <a:buChar char="-"/>
            </a:pPr>
            <a:r>
              <a:rPr lang="en" sz="1100">
                <a:solidFill>
                  <a:schemeClr val="dk1"/>
                </a:solidFill>
                <a:latin typeface="Catamaran"/>
                <a:ea typeface="Catamaran"/>
                <a:cs typeface="Catamaran"/>
                <a:sym typeface="Catamaran"/>
              </a:rPr>
              <a:t>We can easily interpret which factors (e.g., job type, call duration, number of previous contacts) increase or decrease the likelihood of a client subscribing.</a:t>
            </a:r>
            <a:endParaRPr sz="11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rPr b="1" lang="en" sz="1100">
                <a:solidFill>
                  <a:schemeClr val="dk1"/>
                </a:solidFill>
                <a:latin typeface="Catamaran"/>
                <a:ea typeface="Catamaran"/>
                <a:cs typeface="Catamaran"/>
                <a:sym typeface="Catamaran"/>
              </a:rPr>
              <a:t>Efficiency and Scalability</a:t>
            </a:r>
            <a:endParaRPr b="1" sz="1100">
              <a:solidFill>
                <a:schemeClr val="dk1"/>
              </a:solidFill>
              <a:latin typeface="Catamaran"/>
              <a:ea typeface="Catamaran"/>
              <a:cs typeface="Catamaran"/>
              <a:sym typeface="Catamaran"/>
            </a:endParaRPr>
          </a:p>
          <a:p>
            <a:pPr indent="-298450" lvl="0" marL="457200" rtl="0" algn="l">
              <a:lnSpc>
                <a:spcPct val="115000"/>
              </a:lnSpc>
              <a:spcBef>
                <a:spcPts val="0"/>
              </a:spcBef>
              <a:spcAft>
                <a:spcPts val="0"/>
              </a:spcAft>
              <a:buClr>
                <a:schemeClr val="dk1"/>
              </a:buClr>
              <a:buSzPts val="1100"/>
              <a:buFont typeface="Catamaran"/>
              <a:buChar char="-"/>
            </a:pPr>
            <a:r>
              <a:rPr lang="en" sz="1100">
                <a:solidFill>
                  <a:schemeClr val="dk1"/>
                </a:solidFill>
                <a:latin typeface="Catamaran"/>
                <a:ea typeface="Catamaran"/>
                <a:cs typeface="Catamaran"/>
                <a:sym typeface="Catamaran"/>
              </a:rPr>
              <a:t>Logistic Regression is computationally efficient, especially for large datasets, compared to tree-based or deep-learning models.</a:t>
            </a:r>
            <a:endParaRPr sz="1100">
              <a:solidFill>
                <a:schemeClr val="dk1"/>
              </a:solidFill>
              <a:latin typeface="Catamaran"/>
              <a:ea typeface="Catamaran"/>
              <a:cs typeface="Catamaran"/>
              <a:sym typeface="Catamaran"/>
            </a:endParaRPr>
          </a:p>
          <a:p>
            <a:pPr indent="-298450" lvl="0" marL="457200" rtl="0" algn="l">
              <a:lnSpc>
                <a:spcPct val="115000"/>
              </a:lnSpc>
              <a:spcBef>
                <a:spcPts val="0"/>
              </a:spcBef>
              <a:spcAft>
                <a:spcPts val="0"/>
              </a:spcAft>
              <a:buClr>
                <a:schemeClr val="dk1"/>
              </a:buClr>
              <a:buSzPts val="1100"/>
              <a:buFont typeface="Catamaran"/>
              <a:buChar char="-"/>
            </a:pPr>
            <a:r>
              <a:rPr lang="en" sz="1100">
                <a:solidFill>
                  <a:schemeClr val="dk1"/>
                </a:solidFill>
                <a:latin typeface="Catamaran"/>
                <a:ea typeface="Catamaran"/>
                <a:cs typeface="Catamaran"/>
                <a:sym typeface="Catamaran"/>
              </a:rPr>
              <a:t>It runs quickly and can scale well when adding more features.</a:t>
            </a:r>
            <a:endParaRPr sz="11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rPr b="1" lang="en" sz="1100">
                <a:solidFill>
                  <a:schemeClr val="dk1"/>
                </a:solidFill>
                <a:latin typeface="Catamaran"/>
                <a:ea typeface="Catamaran"/>
                <a:cs typeface="Catamaran"/>
                <a:sym typeface="Catamaran"/>
              </a:rPr>
              <a:t>Handling of High-Dimensional Data</a:t>
            </a:r>
            <a:endParaRPr b="1" sz="1100">
              <a:solidFill>
                <a:schemeClr val="dk1"/>
              </a:solidFill>
              <a:latin typeface="Catamaran"/>
              <a:ea typeface="Catamaran"/>
              <a:cs typeface="Catamaran"/>
              <a:sym typeface="Catamaran"/>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latin typeface="Catamaran"/>
                <a:ea typeface="Catamaran"/>
                <a:cs typeface="Catamaran"/>
                <a:sym typeface="Catamaran"/>
              </a:rPr>
              <a:t>With feature selection and regularization (L1 for sparsity, L2 for smoothness), logistic regression remains effective even when dealing with many features (e.g., customer demographics, banking history, past campaign interactions).</a:t>
            </a:r>
            <a:endParaRPr sz="11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rPr b="1" lang="en" sz="1100">
                <a:solidFill>
                  <a:schemeClr val="dk1"/>
                </a:solidFill>
                <a:latin typeface="Catamaran"/>
                <a:ea typeface="Catamaran"/>
                <a:cs typeface="Catamaran"/>
                <a:sym typeface="Catamaran"/>
              </a:rPr>
              <a:t>Handling Imbalanced Data</a:t>
            </a:r>
            <a:endParaRPr b="1" sz="1100">
              <a:solidFill>
                <a:schemeClr val="dk1"/>
              </a:solidFill>
              <a:latin typeface="Catamaran"/>
              <a:ea typeface="Catamaran"/>
              <a:cs typeface="Catamaran"/>
              <a:sym typeface="Catamaran"/>
            </a:endParaRPr>
          </a:p>
          <a:p>
            <a:pPr indent="-298450" lvl="0" marL="457200" rtl="0" algn="l">
              <a:lnSpc>
                <a:spcPct val="115000"/>
              </a:lnSpc>
              <a:spcBef>
                <a:spcPts val="0"/>
              </a:spcBef>
              <a:spcAft>
                <a:spcPts val="0"/>
              </a:spcAft>
              <a:buClr>
                <a:schemeClr val="dk1"/>
              </a:buClr>
              <a:buSzPts val="1100"/>
              <a:buFont typeface="Catamaran"/>
              <a:buChar char="-"/>
            </a:pPr>
            <a:r>
              <a:rPr lang="en" sz="1100">
                <a:solidFill>
                  <a:schemeClr val="dk1"/>
                </a:solidFill>
                <a:latin typeface="Catamaran"/>
                <a:ea typeface="Catamaran"/>
                <a:cs typeface="Catamaran"/>
                <a:sym typeface="Catamaran"/>
              </a:rPr>
              <a:t>Many real-world datasets (including marketing campaigns) have imbalanced classes (e.g., 90% "No" vs. 10% "Yes").</a:t>
            </a:r>
            <a:endParaRPr sz="1100">
              <a:solidFill>
                <a:schemeClr val="dk1"/>
              </a:solidFill>
              <a:latin typeface="Catamaran"/>
              <a:ea typeface="Catamaran"/>
              <a:cs typeface="Catamaran"/>
              <a:sym typeface="Catamaran"/>
            </a:endParaRPr>
          </a:p>
          <a:p>
            <a:pPr indent="-298450" lvl="0" marL="457200" rtl="0" algn="l">
              <a:lnSpc>
                <a:spcPct val="115000"/>
              </a:lnSpc>
              <a:spcBef>
                <a:spcPts val="0"/>
              </a:spcBef>
              <a:spcAft>
                <a:spcPts val="0"/>
              </a:spcAft>
              <a:buClr>
                <a:schemeClr val="dk1"/>
              </a:buClr>
              <a:buSzPts val="1100"/>
              <a:buFont typeface="Catamaran"/>
              <a:buChar char="-"/>
            </a:pPr>
            <a:r>
              <a:rPr lang="en" sz="1100">
                <a:solidFill>
                  <a:schemeClr val="dk1"/>
                </a:solidFill>
                <a:latin typeface="Catamaran"/>
                <a:ea typeface="Catamaran"/>
                <a:cs typeface="Catamaran"/>
                <a:sym typeface="Catamaran"/>
              </a:rPr>
              <a:t>By using class_weight='balanced', logistic regression adjusts the learning process to avoid biasing toward the majority class, improving recall for minority cases.</a:t>
            </a:r>
            <a:endParaRPr sz="11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100">
              <a:solidFill>
                <a:schemeClr val="dk1"/>
              </a:solidFill>
              <a:latin typeface="Catamaran"/>
              <a:ea typeface="Catamaran"/>
              <a:cs typeface="Catamaran"/>
              <a:sym typeface="Catamar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0"/>
          <p:cNvSpPr txBox="1"/>
          <p:nvPr>
            <p:ph type="title"/>
          </p:nvPr>
        </p:nvSpPr>
        <p:spPr>
          <a:xfrm>
            <a:off x="253100" y="432250"/>
            <a:ext cx="872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 for Logistic Regression</a:t>
            </a:r>
            <a:endParaRPr/>
          </a:p>
        </p:txBody>
      </p:sp>
      <p:sp>
        <p:nvSpPr>
          <p:cNvPr id="600" name="Google Shape;600;p70"/>
          <p:cNvSpPr txBox="1"/>
          <p:nvPr/>
        </p:nvSpPr>
        <p:spPr>
          <a:xfrm>
            <a:off x="397500" y="1189452"/>
            <a:ext cx="8349000" cy="36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Catamaran"/>
                <a:ea typeface="Catamaran"/>
                <a:cs typeface="Catamaran"/>
                <a:sym typeface="Catamaran"/>
              </a:rPr>
              <a:t>C (Regularization Strength)</a:t>
            </a:r>
            <a:endParaRPr b="1" sz="1000">
              <a:latin typeface="Catamaran"/>
              <a:ea typeface="Catamaran"/>
              <a:cs typeface="Catamaran"/>
              <a:sym typeface="Catamaran"/>
            </a:endParaRPr>
          </a:p>
          <a:p>
            <a:pPr indent="-292100" lvl="0" marL="457200" rtl="0" algn="l">
              <a:lnSpc>
                <a:spcPct val="115000"/>
              </a:lnSpc>
              <a:spcBef>
                <a:spcPts val="0"/>
              </a:spcBef>
              <a:spcAft>
                <a:spcPts val="0"/>
              </a:spcAft>
              <a:buSzPts val="1000"/>
              <a:buFont typeface="Catamaran"/>
              <a:buChar char="●"/>
            </a:pPr>
            <a:r>
              <a:rPr b="1" lang="en" sz="1000">
                <a:latin typeface="Catamaran"/>
                <a:ea typeface="Catamaran"/>
                <a:cs typeface="Catamaran"/>
                <a:sym typeface="Catamaran"/>
              </a:rPr>
              <a:t>Definition</a:t>
            </a:r>
            <a:r>
              <a:rPr lang="en" sz="1000">
                <a:latin typeface="Catamaran"/>
                <a:ea typeface="Catamaran"/>
                <a:cs typeface="Catamaran"/>
                <a:sym typeface="Catamaran"/>
              </a:rPr>
              <a:t>: Controls the strength of regularization.</a:t>
            </a:r>
            <a:endParaRPr sz="1000">
              <a:latin typeface="Catamaran"/>
              <a:ea typeface="Catamaran"/>
              <a:cs typeface="Catamaran"/>
              <a:sym typeface="Catamaran"/>
            </a:endParaRPr>
          </a:p>
          <a:p>
            <a:pPr indent="-292100" lvl="0" marL="457200" rtl="0" algn="l">
              <a:lnSpc>
                <a:spcPct val="115000"/>
              </a:lnSpc>
              <a:spcBef>
                <a:spcPts val="0"/>
              </a:spcBef>
              <a:spcAft>
                <a:spcPts val="0"/>
              </a:spcAft>
              <a:buSzPts val="1000"/>
              <a:buFont typeface="Catamaran"/>
              <a:buChar char="●"/>
            </a:pPr>
            <a:r>
              <a:rPr b="1" lang="en" sz="1000">
                <a:latin typeface="Catamaran"/>
                <a:ea typeface="Catamaran"/>
                <a:cs typeface="Catamaran"/>
                <a:sym typeface="Catamaran"/>
              </a:rPr>
              <a:t>Effect</a:t>
            </a:r>
            <a:r>
              <a:rPr lang="en" sz="1000">
                <a:latin typeface="Catamaran"/>
                <a:ea typeface="Catamaran"/>
                <a:cs typeface="Catamaran"/>
                <a:sym typeface="Catamaran"/>
              </a:rPr>
              <a:t>: Smaller </a:t>
            </a:r>
            <a:r>
              <a:rPr b="1" lang="en" sz="1000">
                <a:latin typeface="Catamaran"/>
                <a:ea typeface="Catamaran"/>
                <a:cs typeface="Catamaran"/>
                <a:sym typeface="Catamaran"/>
              </a:rPr>
              <a:t>C</a:t>
            </a:r>
            <a:r>
              <a:rPr lang="en" sz="1000">
                <a:latin typeface="Catamaran"/>
                <a:ea typeface="Catamaran"/>
                <a:cs typeface="Catamaran"/>
                <a:sym typeface="Catamaran"/>
              </a:rPr>
              <a:t> = stronger regularization (helps prevent overfitting but may underfit). Larger </a:t>
            </a:r>
            <a:r>
              <a:rPr b="1" lang="en" sz="1000">
                <a:latin typeface="Catamaran"/>
                <a:ea typeface="Catamaran"/>
                <a:cs typeface="Catamaran"/>
                <a:sym typeface="Catamaran"/>
              </a:rPr>
              <a:t>C</a:t>
            </a:r>
            <a:r>
              <a:rPr lang="en" sz="1000">
                <a:latin typeface="Catamaran"/>
                <a:ea typeface="Catamaran"/>
                <a:cs typeface="Catamaran"/>
                <a:sym typeface="Catamaran"/>
              </a:rPr>
              <a:t> = weaker regularization (can lead to overfitting).</a:t>
            </a:r>
            <a:endParaRPr sz="1000">
              <a:latin typeface="Catamaran"/>
              <a:ea typeface="Catamaran"/>
              <a:cs typeface="Catamaran"/>
              <a:sym typeface="Catamaran"/>
            </a:endParaRPr>
          </a:p>
          <a:p>
            <a:pPr indent="-292100" lvl="0" marL="457200" rtl="0" algn="l">
              <a:lnSpc>
                <a:spcPct val="115000"/>
              </a:lnSpc>
              <a:spcBef>
                <a:spcPts val="0"/>
              </a:spcBef>
              <a:spcAft>
                <a:spcPts val="0"/>
              </a:spcAft>
              <a:buClr>
                <a:schemeClr val="dk1"/>
              </a:buClr>
              <a:buSzPts val="1000"/>
              <a:buFont typeface="Catamaran"/>
              <a:buChar char="●"/>
            </a:pPr>
            <a:r>
              <a:rPr b="1" lang="en" sz="1000">
                <a:solidFill>
                  <a:schemeClr val="dk1"/>
                </a:solidFill>
                <a:latin typeface="Catamaran"/>
                <a:ea typeface="Catamaran"/>
                <a:cs typeface="Catamaran"/>
                <a:sym typeface="Catamaran"/>
              </a:rPr>
              <a:t>Range</a:t>
            </a:r>
            <a:r>
              <a:rPr lang="en" sz="1000">
                <a:solidFill>
                  <a:schemeClr val="dk1"/>
                </a:solidFill>
                <a:latin typeface="Catamaran"/>
                <a:ea typeface="Catamaran"/>
                <a:cs typeface="Catamaran"/>
                <a:sym typeface="Catamaran"/>
              </a:rPr>
              <a:t>: </a:t>
            </a:r>
            <a:r>
              <a:rPr b="1" lang="en" sz="1000">
                <a:solidFill>
                  <a:schemeClr val="dk1"/>
                </a:solidFill>
                <a:latin typeface="Catamaran"/>
                <a:ea typeface="Catamaran"/>
                <a:cs typeface="Catamaran"/>
                <a:sym typeface="Catamaran"/>
              </a:rPr>
              <a:t>np.logspace(-3, 3, 3)</a:t>
            </a:r>
            <a:r>
              <a:rPr lang="en" sz="1000">
                <a:solidFill>
                  <a:schemeClr val="dk1"/>
                </a:solidFill>
                <a:latin typeface="Catamaran"/>
                <a:ea typeface="Catamaran"/>
                <a:cs typeface="Catamaran"/>
                <a:sym typeface="Catamaran"/>
              </a:rPr>
              <a:t> explores values between </a:t>
            </a:r>
            <a:r>
              <a:rPr b="1" lang="en" sz="1000">
                <a:solidFill>
                  <a:schemeClr val="dk1"/>
                </a:solidFill>
                <a:latin typeface="Catamaran"/>
                <a:ea typeface="Catamaran"/>
                <a:cs typeface="Catamaran"/>
                <a:sym typeface="Catamaran"/>
              </a:rPr>
              <a:t>0.001</a:t>
            </a:r>
            <a:r>
              <a:rPr lang="en" sz="1000">
                <a:solidFill>
                  <a:schemeClr val="dk1"/>
                </a:solidFill>
                <a:latin typeface="Catamaran"/>
                <a:ea typeface="Catamaran"/>
                <a:cs typeface="Catamaran"/>
                <a:sym typeface="Catamaran"/>
              </a:rPr>
              <a:t> and </a:t>
            </a:r>
            <a:r>
              <a:rPr b="1" lang="en" sz="1000">
                <a:solidFill>
                  <a:schemeClr val="dk1"/>
                </a:solidFill>
                <a:latin typeface="Catamaran"/>
                <a:ea typeface="Catamaran"/>
                <a:cs typeface="Catamaran"/>
                <a:sym typeface="Catamaran"/>
              </a:rPr>
              <a:t>1000</a:t>
            </a:r>
            <a:r>
              <a:rPr lang="en" sz="1000">
                <a:solidFill>
                  <a:schemeClr val="dk1"/>
                </a:solidFill>
                <a:latin typeface="Catamaran"/>
                <a:ea typeface="Catamaran"/>
                <a:cs typeface="Catamaran"/>
                <a:sym typeface="Catamaran"/>
              </a:rPr>
              <a:t>, balancing between underfitting and overfitting.</a:t>
            </a:r>
            <a:endParaRPr sz="10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t/>
            </a:r>
            <a:endParaRPr sz="10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rPr b="1" lang="en" sz="1000">
                <a:solidFill>
                  <a:schemeClr val="dk1"/>
                </a:solidFill>
                <a:latin typeface="Catamaran"/>
                <a:ea typeface="Catamaran"/>
                <a:cs typeface="Catamaran"/>
                <a:sym typeface="Catamaran"/>
              </a:rPr>
              <a:t>Penalty (Regularization Type)</a:t>
            </a:r>
            <a:endParaRPr b="1" sz="1000">
              <a:solidFill>
                <a:schemeClr val="dk1"/>
              </a:solidFill>
              <a:latin typeface="Catamaran"/>
              <a:ea typeface="Catamaran"/>
              <a:cs typeface="Catamaran"/>
              <a:sym typeface="Catamaran"/>
            </a:endParaRPr>
          </a:p>
          <a:p>
            <a:pPr indent="-292100" lvl="0" marL="457200" rtl="0" algn="l">
              <a:lnSpc>
                <a:spcPct val="115000"/>
              </a:lnSpc>
              <a:spcBef>
                <a:spcPts val="0"/>
              </a:spcBef>
              <a:spcAft>
                <a:spcPts val="0"/>
              </a:spcAft>
              <a:buClr>
                <a:schemeClr val="dk1"/>
              </a:buClr>
              <a:buSzPts val="1000"/>
              <a:buFont typeface="Catamaran"/>
              <a:buChar char="●"/>
            </a:pPr>
            <a:r>
              <a:rPr b="1" lang="en" sz="1000">
                <a:solidFill>
                  <a:schemeClr val="dk1"/>
                </a:solidFill>
                <a:latin typeface="Catamaran"/>
                <a:ea typeface="Catamaran"/>
                <a:cs typeface="Catamaran"/>
                <a:sym typeface="Catamaran"/>
              </a:rPr>
              <a:t>l1</a:t>
            </a:r>
            <a:r>
              <a:rPr lang="en" sz="1000">
                <a:solidFill>
                  <a:schemeClr val="dk1"/>
                </a:solidFill>
                <a:latin typeface="Catamaran"/>
                <a:ea typeface="Catamaran"/>
                <a:cs typeface="Catamaran"/>
                <a:sym typeface="Catamaran"/>
              </a:rPr>
              <a:t>: L1 regularization (can zero out coefficients, performing feature selection).</a:t>
            </a:r>
            <a:endParaRPr sz="1000">
              <a:solidFill>
                <a:schemeClr val="dk1"/>
              </a:solidFill>
              <a:latin typeface="Catamaran"/>
              <a:ea typeface="Catamaran"/>
              <a:cs typeface="Catamaran"/>
              <a:sym typeface="Catamaran"/>
            </a:endParaRPr>
          </a:p>
          <a:p>
            <a:pPr indent="-292100" lvl="0" marL="457200" rtl="0" algn="l">
              <a:lnSpc>
                <a:spcPct val="115000"/>
              </a:lnSpc>
              <a:spcBef>
                <a:spcPts val="0"/>
              </a:spcBef>
              <a:spcAft>
                <a:spcPts val="0"/>
              </a:spcAft>
              <a:buClr>
                <a:schemeClr val="dk1"/>
              </a:buClr>
              <a:buSzPts val="1000"/>
              <a:buFont typeface="Catamaran"/>
              <a:buChar char="●"/>
            </a:pPr>
            <a:r>
              <a:rPr b="1" lang="en" sz="1000">
                <a:solidFill>
                  <a:schemeClr val="dk1"/>
                </a:solidFill>
                <a:latin typeface="Catamaran"/>
                <a:ea typeface="Catamaran"/>
                <a:cs typeface="Catamaran"/>
                <a:sym typeface="Catamaran"/>
              </a:rPr>
              <a:t>l2</a:t>
            </a:r>
            <a:r>
              <a:rPr lang="en" sz="1000">
                <a:solidFill>
                  <a:schemeClr val="dk1"/>
                </a:solidFill>
                <a:latin typeface="Catamaran"/>
                <a:ea typeface="Catamaran"/>
                <a:cs typeface="Catamaran"/>
                <a:sym typeface="Catamaran"/>
              </a:rPr>
              <a:t>: L2 regularization (prevents large coefficients, ensuring generalization).</a:t>
            </a:r>
            <a:endParaRPr sz="1000">
              <a:solidFill>
                <a:schemeClr val="dk1"/>
              </a:solidFill>
              <a:latin typeface="Catamaran"/>
              <a:ea typeface="Catamaran"/>
              <a:cs typeface="Catamaran"/>
              <a:sym typeface="Catamaran"/>
            </a:endParaRPr>
          </a:p>
          <a:p>
            <a:pPr indent="-292100" lvl="0" marL="457200" rtl="0" algn="l">
              <a:lnSpc>
                <a:spcPct val="115000"/>
              </a:lnSpc>
              <a:spcBef>
                <a:spcPts val="0"/>
              </a:spcBef>
              <a:spcAft>
                <a:spcPts val="0"/>
              </a:spcAft>
              <a:buClr>
                <a:schemeClr val="dk1"/>
              </a:buClr>
              <a:buSzPts val="1000"/>
              <a:buFont typeface="Catamaran"/>
              <a:buChar char="●"/>
            </a:pPr>
            <a:r>
              <a:rPr b="1" lang="en" sz="1000">
                <a:solidFill>
                  <a:schemeClr val="dk1"/>
                </a:solidFill>
                <a:latin typeface="Catamaran"/>
                <a:ea typeface="Catamaran"/>
                <a:cs typeface="Catamaran"/>
                <a:sym typeface="Catamaran"/>
              </a:rPr>
              <a:t>elasticnet</a:t>
            </a:r>
            <a:r>
              <a:rPr lang="en" sz="1000">
                <a:solidFill>
                  <a:schemeClr val="dk1"/>
                </a:solidFill>
                <a:latin typeface="Catamaran"/>
                <a:ea typeface="Catamaran"/>
                <a:cs typeface="Catamaran"/>
                <a:sym typeface="Catamaran"/>
              </a:rPr>
              <a:t>: A mix of </a:t>
            </a:r>
            <a:r>
              <a:rPr b="1" lang="en" sz="1000">
                <a:solidFill>
                  <a:schemeClr val="dk1"/>
                </a:solidFill>
                <a:latin typeface="Catamaran"/>
                <a:ea typeface="Catamaran"/>
                <a:cs typeface="Catamaran"/>
                <a:sym typeface="Catamaran"/>
              </a:rPr>
              <a:t>L1</a:t>
            </a:r>
            <a:r>
              <a:rPr lang="en" sz="1000">
                <a:solidFill>
                  <a:schemeClr val="dk1"/>
                </a:solidFill>
                <a:latin typeface="Catamaran"/>
                <a:ea typeface="Catamaran"/>
                <a:cs typeface="Catamaran"/>
                <a:sym typeface="Catamaran"/>
              </a:rPr>
              <a:t> and </a:t>
            </a:r>
            <a:r>
              <a:rPr b="1" lang="en" sz="1000">
                <a:solidFill>
                  <a:schemeClr val="dk1"/>
                </a:solidFill>
                <a:latin typeface="Catamaran"/>
                <a:ea typeface="Catamaran"/>
                <a:cs typeface="Catamaran"/>
                <a:sym typeface="Catamaran"/>
              </a:rPr>
              <a:t>L2</a:t>
            </a:r>
            <a:r>
              <a:rPr lang="en" sz="1000">
                <a:solidFill>
                  <a:schemeClr val="dk1"/>
                </a:solidFill>
                <a:latin typeface="Catamaran"/>
                <a:ea typeface="Catamaran"/>
                <a:cs typeface="Catamaran"/>
                <a:sym typeface="Catamaran"/>
              </a:rPr>
              <a:t>, controlled by the </a:t>
            </a:r>
            <a:r>
              <a:rPr b="1" lang="en" sz="1000">
                <a:solidFill>
                  <a:schemeClr val="dk1"/>
                </a:solidFill>
                <a:latin typeface="Catamaran"/>
                <a:ea typeface="Catamaran"/>
                <a:cs typeface="Catamaran"/>
                <a:sym typeface="Catamaran"/>
              </a:rPr>
              <a:t>l1_ratio</a:t>
            </a:r>
            <a:r>
              <a:rPr lang="en" sz="1000">
                <a:solidFill>
                  <a:schemeClr val="dk1"/>
                </a:solidFill>
                <a:latin typeface="Catamaran"/>
                <a:ea typeface="Catamaran"/>
                <a:cs typeface="Catamaran"/>
                <a:sym typeface="Catamaran"/>
              </a:rPr>
              <a:t>.</a:t>
            </a:r>
            <a:endParaRPr sz="1000">
              <a:solidFill>
                <a:schemeClr val="dk1"/>
              </a:solidFill>
              <a:latin typeface="Catamaran"/>
              <a:ea typeface="Catamaran"/>
              <a:cs typeface="Catamaran"/>
              <a:sym typeface="Catamaran"/>
            </a:endParaRPr>
          </a:p>
          <a:p>
            <a:pPr indent="0" lvl="0" marL="457200" rtl="0" algn="l">
              <a:lnSpc>
                <a:spcPct val="115000"/>
              </a:lnSpc>
              <a:spcBef>
                <a:spcPts val="0"/>
              </a:spcBef>
              <a:spcAft>
                <a:spcPts val="0"/>
              </a:spcAft>
              <a:buNone/>
            </a:pPr>
            <a:r>
              <a:t/>
            </a:r>
            <a:endParaRPr sz="10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rPr b="1" lang="en" sz="1000">
                <a:solidFill>
                  <a:schemeClr val="dk1"/>
                </a:solidFill>
                <a:latin typeface="Catamaran"/>
                <a:ea typeface="Catamaran"/>
                <a:cs typeface="Catamaran"/>
                <a:sym typeface="Catamaran"/>
              </a:rPr>
              <a:t>Solver (Optimization Algorithm)</a:t>
            </a:r>
            <a:endParaRPr b="1" sz="1000">
              <a:solidFill>
                <a:schemeClr val="dk1"/>
              </a:solidFill>
              <a:latin typeface="Catamaran"/>
              <a:ea typeface="Catamaran"/>
              <a:cs typeface="Catamaran"/>
              <a:sym typeface="Catamaran"/>
            </a:endParaRPr>
          </a:p>
          <a:p>
            <a:pPr indent="-292100" lvl="0" marL="457200" rtl="0" algn="l">
              <a:lnSpc>
                <a:spcPct val="115000"/>
              </a:lnSpc>
              <a:spcBef>
                <a:spcPts val="0"/>
              </a:spcBef>
              <a:spcAft>
                <a:spcPts val="0"/>
              </a:spcAft>
              <a:buClr>
                <a:schemeClr val="dk1"/>
              </a:buClr>
              <a:buSzPts val="1000"/>
              <a:buFont typeface="Catamaran"/>
              <a:buChar char="●"/>
            </a:pPr>
            <a:r>
              <a:rPr b="1" lang="en" sz="1000">
                <a:solidFill>
                  <a:schemeClr val="dk1"/>
                </a:solidFill>
                <a:latin typeface="Catamaran"/>
                <a:ea typeface="Catamaran"/>
                <a:cs typeface="Catamaran"/>
                <a:sym typeface="Catamaran"/>
              </a:rPr>
              <a:t>liblinear</a:t>
            </a:r>
            <a:r>
              <a:rPr lang="en" sz="1000">
                <a:solidFill>
                  <a:schemeClr val="dk1"/>
                </a:solidFill>
                <a:latin typeface="Catamaran"/>
                <a:ea typeface="Catamaran"/>
                <a:cs typeface="Catamaran"/>
                <a:sym typeface="Catamaran"/>
              </a:rPr>
              <a:t>: Best for smaller datasets and </a:t>
            </a:r>
            <a:r>
              <a:rPr b="1" lang="en" sz="1000">
                <a:solidFill>
                  <a:schemeClr val="dk1"/>
                </a:solidFill>
                <a:latin typeface="Catamaran"/>
                <a:ea typeface="Catamaran"/>
                <a:cs typeface="Catamaran"/>
                <a:sym typeface="Catamaran"/>
              </a:rPr>
              <a:t>L1</a:t>
            </a:r>
            <a:r>
              <a:rPr lang="en" sz="1000">
                <a:solidFill>
                  <a:schemeClr val="dk1"/>
                </a:solidFill>
                <a:latin typeface="Catamaran"/>
                <a:ea typeface="Catamaran"/>
                <a:cs typeface="Catamaran"/>
                <a:sym typeface="Catamaran"/>
              </a:rPr>
              <a:t> regularization.</a:t>
            </a:r>
            <a:endParaRPr sz="1000">
              <a:solidFill>
                <a:schemeClr val="dk1"/>
              </a:solidFill>
              <a:latin typeface="Catamaran"/>
              <a:ea typeface="Catamaran"/>
              <a:cs typeface="Catamaran"/>
              <a:sym typeface="Catamaran"/>
            </a:endParaRPr>
          </a:p>
          <a:p>
            <a:pPr indent="-292100" lvl="0" marL="457200" rtl="0" algn="l">
              <a:lnSpc>
                <a:spcPct val="115000"/>
              </a:lnSpc>
              <a:spcBef>
                <a:spcPts val="0"/>
              </a:spcBef>
              <a:spcAft>
                <a:spcPts val="0"/>
              </a:spcAft>
              <a:buClr>
                <a:schemeClr val="dk1"/>
              </a:buClr>
              <a:buSzPts val="1000"/>
              <a:buFont typeface="Catamaran"/>
              <a:buChar char="●"/>
            </a:pPr>
            <a:r>
              <a:rPr b="1" lang="en" sz="1000">
                <a:solidFill>
                  <a:schemeClr val="dk1"/>
                </a:solidFill>
                <a:latin typeface="Catamaran"/>
                <a:ea typeface="Catamaran"/>
                <a:cs typeface="Catamaran"/>
                <a:sym typeface="Catamaran"/>
              </a:rPr>
              <a:t>lbfgs</a:t>
            </a:r>
            <a:r>
              <a:rPr lang="en" sz="1000">
                <a:solidFill>
                  <a:schemeClr val="dk1"/>
                </a:solidFill>
                <a:latin typeface="Catamaran"/>
                <a:ea typeface="Catamaran"/>
                <a:cs typeface="Catamaran"/>
                <a:sym typeface="Catamaran"/>
              </a:rPr>
              <a:t>: Optimizes </a:t>
            </a:r>
            <a:r>
              <a:rPr b="1" lang="en" sz="1000">
                <a:solidFill>
                  <a:schemeClr val="dk1"/>
                </a:solidFill>
                <a:latin typeface="Catamaran"/>
                <a:ea typeface="Catamaran"/>
                <a:cs typeface="Catamaran"/>
                <a:sym typeface="Catamaran"/>
              </a:rPr>
              <a:t>L2</a:t>
            </a:r>
            <a:r>
              <a:rPr lang="en" sz="1000">
                <a:solidFill>
                  <a:schemeClr val="dk1"/>
                </a:solidFill>
                <a:latin typeface="Catamaran"/>
                <a:ea typeface="Catamaran"/>
                <a:cs typeface="Catamaran"/>
                <a:sym typeface="Catamaran"/>
              </a:rPr>
              <a:t> regularization, suitable for large datasets.</a:t>
            </a:r>
            <a:endParaRPr sz="1000">
              <a:solidFill>
                <a:schemeClr val="dk1"/>
              </a:solidFill>
              <a:latin typeface="Catamaran"/>
              <a:ea typeface="Catamaran"/>
              <a:cs typeface="Catamaran"/>
              <a:sym typeface="Catamaran"/>
            </a:endParaRPr>
          </a:p>
          <a:p>
            <a:pPr indent="-292100" lvl="0" marL="457200" rtl="0" algn="l">
              <a:lnSpc>
                <a:spcPct val="115000"/>
              </a:lnSpc>
              <a:spcBef>
                <a:spcPts val="0"/>
              </a:spcBef>
              <a:spcAft>
                <a:spcPts val="0"/>
              </a:spcAft>
              <a:buClr>
                <a:schemeClr val="dk1"/>
              </a:buClr>
              <a:buSzPts val="1000"/>
              <a:buFont typeface="Catamaran"/>
              <a:buChar char="●"/>
            </a:pPr>
            <a:r>
              <a:rPr b="1" lang="en" sz="1000">
                <a:solidFill>
                  <a:schemeClr val="dk1"/>
                </a:solidFill>
                <a:latin typeface="Catamaran"/>
                <a:ea typeface="Catamaran"/>
                <a:cs typeface="Catamaran"/>
                <a:sym typeface="Catamaran"/>
              </a:rPr>
              <a:t>saga</a:t>
            </a:r>
            <a:r>
              <a:rPr lang="en" sz="1000">
                <a:solidFill>
                  <a:schemeClr val="dk1"/>
                </a:solidFill>
                <a:latin typeface="Catamaran"/>
                <a:ea typeface="Catamaran"/>
                <a:cs typeface="Catamaran"/>
                <a:sym typeface="Catamaran"/>
              </a:rPr>
              <a:t>: Ideal for larger datasets, supporting both </a:t>
            </a:r>
            <a:r>
              <a:rPr b="1" lang="en" sz="1000">
                <a:solidFill>
                  <a:schemeClr val="dk1"/>
                </a:solidFill>
                <a:latin typeface="Catamaran"/>
                <a:ea typeface="Catamaran"/>
                <a:cs typeface="Catamaran"/>
                <a:sym typeface="Catamaran"/>
              </a:rPr>
              <a:t>L1</a:t>
            </a:r>
            <a:r>
              <a:rPr lang="en" sz="1000">
                <a:solidFill>
                  <a:schemeClr val="dk1"/>
                </a:solidFill>
                <a:latin typeface="Catamaran"/>
                <a:ea typeface="Catamaran"/>
                <a:cs typeface="Catamaran"/>
                <a:sym typeface="Catamaran"/>
              </a:rPr>
              <a:t> and </a:t>
            </a:r>
            <a:r>
              <a:rPr b="1" lang="en" sz="1000">
                <a:solidFill>
                  <a:schemeClr val="dk1"/>
                </a:solidFill>
                <a:latin typeface="Catamaran"/>
                <a:ea typeface="Catamaran"/>
                <a:cs typeface="Catamaran"/>
                <a:sym typeface="Catamaran"/>
              </a:rPr>
              <a:t>elasticnet</a:t>
            </a:r>
            <a:r>
              <a:rPr lang="en" sz="1000">
                <a:solidFill>
                  <a:schemeClr val="dk1"/>
                </a:solidFill>
                <a:latin typeface="Catamaran"/>
                <a:ea typeface="Catamaran"/>
                <a:cs typeface="Catamaran"/>
                <a:sym typeface="Catamaran"/>
              </a:rPr>
              <a:t> penalties.</a:t>
            </a:r>
            <a:endParaRPr sz="1000">
              <a:solidFill>
                <a:schemeClr val="dk1"/>
              </a:solidFill>
              <a:latin typeface="Catamaran"/>
              <a:ea typeface="Catamaran"/>
              <a:cs typeface="Catamaran"/>
              <a:sym typeface="Catamaran"/>
            </a:endParaRPr>
          </a:p>
          <a:p>
            <a:pPr indent="0" lvl="0" marL="457200" rtl="0" algn="l">
              <a:lnSpc>
                <a:spcPct val="115000"/>
              </a:lnSpc>
              <a:spcBef>
                <a:spcPts val="0"/>
              </a:spcBef>
              <a:spcAft>
                <a:spcPts val="0"/>
              </a:spcAft>
              <a:buNone/>
            </a:pPr>
            <a:r>
              <a:t/>
            </a:r>
            <a:endParaRPr sz="10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rPr b="1" lang="en" sz="1000">
                <a:solidFill>
                  <a:schemeClr val="dk1"/>
                </a:solidFill>
                <a:latin typeface="Catamaran"/>
                <a:ea typeface="Catamaran"/>
                <a:cs typeface="Catamaran"/>
                <a:sym typeface="Catamaran"/>
              </a:rPr>
              <a:t>l1_ratio (ElasticNet Regularization)</a:t>
            </a:r>
            <a:endParaRPr b="1" sz="1000">
              <a:solidFill>
                <a:schemeClr val="dk1"/>
              </a:solidFill>
              <a:latin typeface="Catamaran"/>
              <a:ea typeface="Catamaran"/>
              <a:cs typeface="Catamaran"/>
              <a:sym typeface="Catamaran"/>
            </a:endParaRPr>
          </a:p>
          <a:p>
            <a:pPr indent="-292100" lvl="0" marL="457200" rtl="0" algn="l">
              <a:lnSpc>
                <a:spcPct val="115000"/>
              </a:lnSpc>
              <a:spcBef>
                <a:spcPts val="0"/>
              </a:spcBef>
              <a:spcAft>
                <a:spcPts val="0"/>
              </a:spcAft>
              <a:buClr>
                <a:schemeClr val="dk1"/>
              </a:buClr>
              <a:buSzPts val="1000"/>
              <a:buFont typeface="Catamaran"/>
              <a:buChar char="●"/>
            </a:pPr>
            <a:r>
              <a:rPr b="1" lang="en" sz="1000">
                <a:solidFill>
                  <a:schemeClr val="dk1"/>
                </a:solidFill>
                <a:latin typeface="Catamaran"/>
                <a:ea typeface="Catamaran"/>
                <a:cs typeface="Catamaran"/>
                <a:sym typeface="Catamaran"/>
              </a:rPr>
              <a:t>Definition</a:t>
            </a:r>
            <a:r>
              <a:rPr lang="en" sz="1000">
                <a:solidFill>
                  <a:schemeClr val="dk1"/>
                </a:solidFill>
                <a:latin typeface="Catamaran"/>
                <a:ea typeface="Catamaran"/>
                <a:cs typeface="Catamaran"/>
                <a:sym typeface="Catamaran"/>
              </a:rPr>
              <a:t>: Controls the mix between </a:t>
            </a:r>
            <a:r>
              <a:rPr b="1" lang="en" sz="1000">
                <a:solidFill>
                  <a:schemeClr val="dk1"/>
                </a:solidFill>
                <a:latin typeface="Catamaran"/>
                <a:ea typeface="Catamaran"/>
                <a:cs typeface="Catamaran"/>
                <a:sym typeface="Catamaran"/>
              </a:rPr>
              <a:t>L1</a:t>
            </a:r>
            <a:r>
              <a:rPr lang="en" sz="1000">
                <a:solidFill>
                  <a:schemeClr val="dk1"/>
                </a:solidFill>
                <a:latin typeface="Catamaran"/>
                <a:ea typeface="Catamaran"/>
                <a:cs typeface="Catamaran"/>
                <a:sym typeface="Catamaran"/>
              </a:rPr>
              <a:t> and </a:t>
            </a:r>
            <a:r>
              <a:rPr b="1" lang="en" sz="1000">
                <a:solidFill>
                  <a:schemeClr val="dk1"/>
                </a:solidFill>
                <a:latin typeface="Catamaran"/>
                <a:ea typeface="Catamaran"/>
                <a:cs typeface="Catamaran"/>
                <a:sym typeface="Catamaran"/>
              </a:rPr>
              <a:t>L2</a:t>
            </a:r>
            <a:r>
              <a:rPr lang="en" sz="1000">
                <a:solidFill>
                  <a:schemeClr val="dk1"/>
                </a:solidFill>
                <a:latin typeface="Catamaran"/>
                <a:ea typeface="Catamaran"/>
                <a:cs typeface="Catamaran"/>
                <a:sym typeface="Catamaran"/>
              </a:rPr>
              <a:t> in </a:t>
            </a:r>
            <a:r>
              <a:rPr b="1" lang="en" sz="1000">
                <a:solidFill>
                  <a:schemeClr val="dk1"/>
                </a:solidFill>
                <a:latin typeface="Catamaran"/>
                <a:ea typeface="Catamaran"/>
                <a:cs typeface="Catamaran"/>
                <a:sym typeface="Catamaran"/>
              </a:rPr>
              <a:t>elasticnet</a:t>
            </a:r>
            <a:r>
              <a:rPr lang="en" sz="1000">
                <a:solidFill>
                  <a:schemeClr val="dk1"/>
                </a:solidFill>
                <a:latin typeface="Catamaran"/>
                <a:ea typeface="Catamaran"/>
                <a:cs typeface="Catamaran"/>
                <a:sym typeface="Catamaran"/>
              </a:rPr>
              <a:t>.</a:t>
            </a:r>
            <a:endParaRPr sz="1000">
              <a:solidFill>
                <a:schemeClr val="dk1"/>
              </a:solidFill>
              <a:latin typeface="Catamaran"/>
              <a:ea typeface="Catamaran"/>
              <a:cs typeface="Catamaran"/>
              <a:sym typeface="Catamaran"/>
            </a:endParaRPr>
          </a:p>
          <a:p>
            <a:pPr indent="-292100" lvl="0" marL="457200" rtl="0" algn="l">
              <a:lnSpc>
                <a:spcPct val="115000"/>
              </a:lnSpc>
              <a:spcBef>
                <a:spcPts val="0"/>
              </a:spcBef>
              <a:spcAft>
                <a:spcPts val="0"/>
              </a:spcAft>
              <a:buClr>
                <a:schemeClr val="dk1"/>
              </a:buClr>
              <a:buSzPts val="1000"/>
              <a:buFont typeface="Catamaran"/>
              <a:buChar char="●"/>
            </a:pPr>
            <a:r>
              <a:rPr b="1" lang="en" sz="1000">
                <a:solidFill>
                  <a:schemeClr val="dk1"/>
                </a:solidFill>
                <a:latin typeface="Catamaran"/>
                <a:ea typeface="Catamaran"/>
                <a:cs typeface="Catamaran"/>
                <a:sym typeface="Catamaran"/>
              </a:rPr>
              <a:t>0</a:t>
            </a:r>
            <a:r>
              <a:rPr lang="en" sz="1000">
                <a:solidFill>
                  <a:schemeClr val="dk1"/>
                </a:solidFill>
                <a:latin typeface="Catamaran"/>
                <a:ea typeface="Catamaran"/>
                <a:cs typeface="Catamaran"/>
                <a:sym typeface="Catamaran"/>
              </a:rPr>
              <a:t>: Pure </a:t>
            </a:r>
            <a:r>
              <a:rPr b="1" lang="en" sz="1000">
                <a:solidFill>
                  <a:schemeClr val="dk1"/>
                </a:solidFill>
                <a:latin typeface="Catamaran"/>
                <a:ea typeface="Catamaran"/>
                <a:cs typeface="Catamaran"/>
                <a:sym typeface="Catamaran"/>
              </a:rPr>
              <a:t>L2</a:t>
            </a:r>
            <a:r>
              <a:rPr lang="en" sz="1000">
                <a:solidFill>
                  <a:schemeClr val="dk1"/>
                </a:solidFill>
                <a:latin typeface="Catamaran"/>
                <a:ea typeface="Catamaran"/>
                <a:cs typeface="Catamaran"/>
                <a:sym typeface="Catamaran"/>
              </a:rPr>
              <a:t> regularization.</a:t>
            </a:r>
            <a:endParaRPr sz="1000">
              <a:solidFill>
                <a:schemeClr val="dk1"/>
              </a:solidFill>
              <a:latin typeface="Catamaran"/>
              <a:ea typeface="Catamaran"/>
              <a:cs typeface="Catamaran"/>
              <a:sym typeface="Catamaran"/>
            </a:endParaRPr>
          </a:p>
          <a:p>
            <a:pPr indent="-292100" lvl="0" marL="457200" rtl="0" algn="l">
              <a:lnSpc>
                <a:spcPct val="115000"/>
              </a:lnSpc>
              <a:spcBef>
                <a:spcPts val="0"/>
              </a:spcBef>
              <a:spcAft>
                <a:spcPts val="0"/>
              </a:spcAft>
              <a:buClr>
                <a:schemeClr val="dk1"/>
              </a:buClr>
              <a:buSzPts val="1000"/>
              <a:buFont typeface="Catamaran"/>
              <a:buChar char="●"/>
            </a:pPr>
            <a:r>
              <a:rPr b="1" lang="en" sz="1000">
                <a:solidFill>
                  <a:schemeClr val="dk1"/>
                </a:solidFill>
                <a:latin typeface="Catamaran"/>
                <a:ea typeface="Catamaran"/>
                <a:cs typeface="Catamaran"/>
                <a:sym typeface="Catamaran"/>
              </a:rPr>
              <a:t>1</a:t>
            </a:r>
            <a:r>
              <a:rPr lang="en" sz="1000">
                <a:solidFill>
                  <a:schemeClr val="dk1"/>
                </a:solidFill>
                <a:latin typeface="Catamaran"/>
                <a:ea typeface="Catamaran"/>
                <a:cs typeface="Catamaran"/>
                <a:sym typeface="Catamaran"/>
              </a:rPr>
              <a:t>: Pure </a:t>
            </a:r>
            <a:r>
              <a:rPr b="1" lang="en" sz="1000">
                <a:solidFill>
                  <a:schemeClr val="dk1"/>
                </a:solidFill>
                <a:latin typeface="Catamaran"/>
                <a:ea typeface="Catamaran"/>
                <a:cs typeface="Catamaran"/>
                <a:sym typeface="Catamaran"/>
              </a:rPr>
              <a:t>L1</a:t>
            </a:r>
            <a:r>
              <a:rPr lang="en" sz="1000">
                <a:solidFill>
                  <a:schemeClr val="dk1"/>
                </a:solidFill>
                <a:latin typeface="Catamaran"/>
                <a:ea typeface="Catamaran"/>
                <a:cs typeface="Catamaran"/>
                <a:sym typeface="Catamaran"/>
              </a:rPr>
              <a:t> regularization.</a:t>
            </a:r>
            <a:endParaRPr sz="1000">
              <a:solidFill>
                <a:schemeClr val="dk1"/>
              </a:solidFill>
              <a:latin typeface="Catamaran"/>
              <a:ea typeface="Catamaran"/>
              <a:cs typeface="Catamaran"/>
              <a:sym typeface="Catamaran"/>
            </a:endParaRPr>
          </a:p>
          <a:p>
            <a:pPr indent="-292100" lvl="0" marL="457200" rtl="0" algn="l">
              <a:lnSpc>
                <a:spcPct val="115000"/>
              </a:lnSpc>
              <a:spcBef>
                <a:spcPts val="0"/>
              </a:spcBef>
              <a:spcAft>
                <a:spcPts val="0"/>
              </a:spcAft>
              <a:buSzPts val="1000"/>
              <a:buFont typeface="Catamaran"/>
              <a:buChar char="●"/>
            </a:pPr>
            <a:r>
              <a:rPr b="1" lang="en" sz="1000">
                <a:latin typeface="Catamaran"/>
                <a:ea typeface="Catamaran"/>
                <a:cs typeface="Catamaran"/>
                <a:sym typeface="Catamaran"/>
              </a:rPr>
              <a:t>Range</a:t>
            </a:r>
            <a:r>
              <a:rPr lang="en" sz="1000">
                <a:latin typeface="Catamaran"/>
                <a:ea typeface="Catamaran"/>
                <a:cs typeface="Catamaran"/>
                <a:sym typeface="Catamaran"/>
              </a:rPr>
              <a:t>: Between </a:t>
            </a:r>
            <a:r>
              <a:rPr b="1" lang="en" sz="1000">
                <a:latin typeface="Catamaran"/>
                <a:ea typeface="Catamaran"/>
                <a:cs typeface="Catamaran"/>
                <a:sym typeface="Catamaran"/>
              </a:rPr>
              <a:t>0</a:t>
            </a:r>
            <a:r>
              <a:rPr lang="en" sz="1000">
                <a:latin typeface="Catamaran"/>
                <a:ea typeface="Catamaran"/>
                <a:cs typeface="Catamaran"/>
                <a:sym typeface="Catamaran"/>
              </a:rPr>
              <a:t> and </a:t>
            </a:r>
            <a:r>
              <a:rPr b="1" lang="en" sz="1000">
                <a:latin typeface="Catamaran"/>
                <a:ea typeface="Catamaran"/>
                <a:cs typeface="Catamaran"/>
                <a:sym typeface="Catamaran"/>
              </a:rPr>
              <a:t>1</a:t>
            </a:r>
            <a:r>
              <a:rPr lang="en" sz="1000">
                <a:latin typeface="Catamaran"/>
                <a:ea typeface="Catamaran"/>
                <a:cs typeface="Catamaran"/>
                <a:sym typeface="Catamaran"/>
              </a:rPr>
              <a:t> for a balance of both regularizations.</a:t>
            </a:r>
            <a:endParaRPr sz="1000">
              <a:solidFill>
                <a:schemeClr val="dk1"/>
              </a:solidFill>
              <a:latin typeface="Catamaran"/>
              <a:ea typeface="Catamaran"/>
              <a:cs typeface="Catamaran"/>
              <a:sym typeface="Catamar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1"/>
          <p:cNvSpPr txBox="1"/>
          <p:nvPr>
            <p:ph type="title"/>
          </p:nvPr>
        </p:nvSpPr>
        <p:spPr>
          <a:xfrm>
            <a:off x="268950" y="4397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Logistics Regression (Fine-tuning)</a:t>
            </a:r>
            <a:endParaRPr/>
          </a:p>
        </p:txBody>
      </p:sp>
      <p:pic>
        <p:nvPicPr>
          <p:cNvPr id="606" name="Google Shape;606;p71"/>
          <p:cNvPicPr preferRelativeResize="0"/>
          <p:nvPr/>
        </p:nvPicPr>
        <p:blipFill>
          <a:blip r:embed="rId3">
            <a:alphaModFix/>
          </a:blip>
          <a:stretch>
            <a:fillRect/>
          </a:stretch>
        </p:blipFill>
        <p:spPr>
          <a:xfrm>
            <a:off x="413563" y="1247975"/>
            <a:ext cx="8239224" cy="2495159"/>
          </a:xfrm>
          <a:prstGeom prst="rect">
            <a:avLst/>
          </a:prstGeom>
          <a:noFill/>
          <a:ln>
            <a:noFill/>
          </a:ln>
        </p:spPr>
      </p:pic>
      <p:sp>
        <p:nvSpPr>
          <p:cNvPr id="607" name="Google Shape;607;p71"/>
          <p:cNvSpPr txBox="1"/>
          <p:nvPr/>
        </p:nvSpPr>
        <p:spPr>
          <a:xfrm>
            <a:off x="368925" y="3725500"/>
            <a:ext cx="86973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tamaran"/>
                <a:ea typeface="Catamaran"/>
                <a:cs typeface="Catamaran"/>
                <a:sym typeface="Catamaran"/>
              </a:rPr>
              <a:t>GridSearchCV</a:t>
            </a:r>
            <a:r>
              <a:rPr lang="en">
                <a:latin typeface="Catamaran Medium"/>
                <a:ea typeface="Catamaran Medium"/>
                <a:cs typeface="Catamaran Medium"/>
                <a:sym typeface="Catamaran Medium"/>
              </a:rPr>
              <a:t> will be used for</a:t>
            </a:r>
            <a:r>
              <a:rPr b="1" lang="en">
                <a:latin typeface="Catamaran"/>
                <a:ea typeface="Catamaran"/>
                <a:cs typeface="Catamaran"/>
                <a:sym typeface="Catamaran"/>
              </a:rPr>
              <a:t> Logistic Regression</a:t>
            </a:r>
            <a:r>
              <a:rPr lang="en">
                <a:latin typeface="Catamaran Medium"/>
                <a:ea typeface="Catamaran Medium"/>
                <a:cs typeface="Catamaran Medium"/>
                <a:sym typeface="Catamaran Medium"/>
              </a:rPr>
              <a:t> to search for all hyperparameter combinations for better accuracy.</a:t>
            </a:r>
            <a:endParaRPr sz="1600">
              <a:latin typeface="Catamaran Medium"/>
              <a:ea typeface="Catamaran Medium"/>
              <a:cs typeface="Catamaran Medium"/>
              <a:sym typeface="Catamaran Medium"/>
            </a:endParaRPr>
          </a:p>
        </p:txBody>
      </p:sp>
      <p:sp>
        <p:nvSpPr>
          <p:cNvPr id="608" name="Google Shape;608;p71"/>
          <p:cNvSpPr txBox="1"/>
          <p:nvPr/>
        </p:nvSpPr>
        <p:spPr>
          <a:xfrm>
            <a:off x="345150" y="4253200"/>
            <a:ext cx="63852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highlight>
                  <a:srgbClr val="FFFFFF"/>
                </a:highlight>
                <a:latin typeface="Catamaran"/>
                <a:ea typeface="Catamaran"/>
                <a:cs typeface="Catamaran"/>
                <a:sym typeface="Catamaran"/>
              </a:rPr>
              <a:t>Best Parameters for Logistic Regression: {'C': 0.001, 'penalty': 'l1', 'solver': 'liblinear'}</a:t>
            </a:r>
            <a:endParaRPr sz="1300">
              <a:highlight>
                <a:srgbClr val="FFFFFF"/>
              </a:highlight>
              <a:latin typeface="Catamaran"/>
              <a:ea typeface="Catamaran"/>
              <a:cs typeface="Catamaran"/>
              <a:sym typeface="Catamar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2"/>
          <p:cNvSpPr txBox="1"/>
          <p:nvPr>
            <p:ph idx="1" type="body"/>
          </p:nvPr>
        </p:nvSpPr>
        <p:spPr>
          <a:xfrm>
            <a:off x="357850" y="1283050"/>
            <a:ext cx="8478900" cy="3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Random Forest </a:t>
            </a:r>
            <a:r>
              <a:rPr lang="en"/>
              <a:t>fits a number of decision tree classifiers based on different sub-samples of the database and uses averaging to improve predictive accuracy and control over-fitting .</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Implementation: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614" name="Google Shape;614;p72"/>
          <p:cNvSpPr txBox="1"/>
          <p:nvPr>
            <p:ph type="title"/>
          </p:nvPr>
        </p:nvSpPr>
        <p:spPr>
          <a:xfrm>
            <a:off x="191500" y="40992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p:txBody>
      </p:sp>
      <p:pic>
        <p:nvPicPr>
          <p:cNvPr id="615" name="Google Shape;615;p72"/>
          <p:cNvPicPr preferRelativeResize="0"/>
          <p:nvPr/>
        </p:nvPicPr>
        <p:blipFill>
          <a:blip r:embed="rId3">
            <a:alphaModFix/>
          </a:blip>
          <a:stretch>
            <a:fillRect/>
          </a:stretch>
        </p:blipFill>
        <p:spPr>
          <a:xfrm>
            <a:off x="813825" y="2571750"/>
            <a:ext cx="7566949" cy="116083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3"/>
          <p:cNvSpPr txBox="1"/>
          <p:nvPr>
            <p:ph idx="1" type="body"/>
          </p:nvPr>
        </p:nvSpPr>
        <p:spPr>
          <a:xfrm>
            <a:off x="357850" y="1283050"/>
            <a:ext cx="8478900" cy="3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Handles Complex relationship in customer Data </a:t>
            </a:r>
            <a:endParaRPr b="1"/>
          </a:p>
          <a:p>
            <a:pPr indent="-330200" lvl="0" marL="457200" rtl="0" algn="l">
              <a:spcBef>
                <a:spcPts val="0"/>
              </a:spcBef>
              <a:spcAft>
                <a:spcPts val="0"/>
              </a:spcAft>
              <a:buSzPts val="1600"/>
              <a:buChar char="-"/>
            </a:pPr>
            <a:r>
              <a:rPr lang="en"/>
              <a:t>Banking dataset contains multiple interacting features. RF automatically captures these </a:t>
            </a:r>
            <a:r>
              <a:rPr lang="en"/>
              <a:t>non-linear</a:t>
            </a:r>
            <a:r>
              <a:rPr lang="en"/>
              <a:t> interactions.</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Works well with categorical and continuous features</a:t>
            </a:r>
            <a:endParaRPr b="1"/>
          </a:p>
          <a:p>
            <a:pPr indent="-330200" lvl="0" marL="457200" rtl="0" algn="l">
              <a:spcBef>
                <a:spcPts val="0"/>
              </a:spcBef>
              <a:spcAft>
                <a:spcPts val="0"/>
              </a:spcAft>
              <a:buSzPts val="1600"/>
              <a:buChar char="-"/>
            </a:pPr>
            <a:r>
              <a:rPr lang="en"/>
              <a:t>Bank dataset contains categorical and continuous features. RF does not require manual transformation or one-hot encoding as it can handle mixed type natively.</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Less insensitive to imbalance data than other models</a:t>
            </a:r>
            <a:endParaRPr b="1"/>
          </a:p>
          <a:p>
            <a:pPr indent="-330200" lvl="0" marL="457200" rtl="0" algn="l">
              <a:spcBef>
                <a:spcPts val="0"/>
              </a:spcBef>
              <a:spcAft>
                <a:spcPts val="0"/>
              </a:spcAft>
              <a:buSzPts val="1600"/>
              <a:buChar char="-"/>
            </a:pPr>
            <a:r>
              <a:rPr lang="en"/>
              <a:t>class_weight = ‘balanced’ forces the model to focus on minority class</a:t>
            </a:r>
            <a:endParaRPr/>
          </a:p>
        </p:txBody>
      </p:sp>
      <p:sp>
        <p:nvSpPr>
          <p:cNvPr id="621" name="Google Shape;621;p73"/>
          <p:cNvSpPr txBox="1"/>
          <p:nvPr>
            <p:ph type="title"/>
          </p:nvPr>
        </p:nvSpPr>
        <p:spPr>
          <a:xfrm>
            <a:off x="191500" y="40992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Random Forest?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ph idx="1" type="body"/>
          </p:nvPr>
        </p:nvSpPr>
        <p:spPr>
          <a:xfrm>
            <a:off x="357850" y="1283050"/>
            <a:ext cx="8478900" cy="3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splits data based on majority class distributions. It relies on random sampling with replacement to train each tree (bootstrapping). Then it uses majority voting to make predictions.</a:t>
            </a:r>
            <a:endParaRPr/>
          </a:p>
          <a:p>
            <a:pPr indent="0" lvl="0" marL="0" rtl="0" algn="l">
              <a:lnSpc>
                <a:spcPct val="115000"/>
              </a:lnSpc>
              <a:spcBef>
                <a:spcPts val="1200"/>
              </a:spcBef>
              <a:spcAft>
                <a:spcPts val="0"/>
              </a:spcAft>
              <a:buNone/>
            </a:pPr>
            <a:r>
              <a:rPr lang="en">
                <a:solidFill>
                  <a:srgbClr val="000000"/>
                </a:solidFill>
              </a:rPr>
              <a:t>Why that can be a problem when we have imbalance dataset:</a:t>
            </a:r>
            <a:endParaRPr>
              <a:solidFill>
                <a:srgbClr val="000000"/>
              </a:solidFill>
            </a:endParaRPr>
          </a:p>
          <a:p>
            <a:pPr indent="-330200" lvl="0" marL="457200" rtl="0" algn="l">
              <a:lnSpc>
                <a:spcPct val="115000"/>
              </a:lnSpc>
              <a:spcBef>
                <a:spcPts val="1200"/>
              </a:spcBef>
              <a:spcAft>
                <a:spcPts val="0"/>
              </a:spcAft>
              <a:buClr>
                <a:srgbClr val="000000"/>
              </a:buClr>
              <a:buSzPts val="1600"/>
              <a:buChar char="-"/>
            </a:pPr>
            <a:r>
              <a:rPr lang="en">
                <a:solidFill>
                  <a:srgbClr val="000000"/>
                </a:solidFill>
              </a:rPr>
              <a:t>It is biased to majority class.</a:t>
            </a:r>
            <a:endParaRPr>
              <a:solidFill>
                <a:srgbClr val="000000"/>
              </a:solidFill>
            </a:endParaRPr>
          </a:p>
          <a:p>
            <a:pPr indent="-317500" lvl="1" marL="914400" rtl="0" algn="l">
              <a:lnSpc>
                <a:spcPct val="115000"/>
              </a:lnSpc>
              <a:spcBef>
                <a:spcPts val="0"/>
              </a:spcBef>
              <a:spcAft>
                <a:spcPts val="0"/>
              </a:spcAft>
              <a:buClr>
                <a:srgbClr val="000000"/>
              </a:buClr>
              <a:buSzPts val="1400"/>
              <a:buChar char="-"/>
            </a:pPr>
            <a:r>
              <a:rPr lang="en">
                <a:solidFill>
                  <a:srgbClr val="000000"/>
                </a:solidFill>
              </a:rPr>
              <a:t>Splits are influenced by the majority class, in our case “No”</a:t>
            </a:r>
            <a:endParaRPr>
              <a:solidFill>
                <a:srgbClr val="000000"/>
              </a:solidFill>
            </a:endParaRPr>
          </a:p>
          <a:p>
            <a:pPr indent="-330200" lvl="0" marL="457200" rtl="0" algn="l">
              <a:lnSpc>
                <a:spcPct val="115000"/>
              </a:lnSpc>
              <a:spcBef>
                <a:spcPts val="0"/>
              </a:spcBef>
              <a:spcAft>
                <a:spcPts val="0"/>
              </a:spcAft>
              <a:buClr>
                <a:srgbClr val="000000"/>
              </a:buClr>
              <a:buSzPts val="1600"/>
              <a:buChar char="-"/>
            </a:pPr>
            <a:r>
              <a:rPr lang="en">
                <a:solidFill>
                  <a:srgbClr val="000000"/>
                </a:solidFill>
              </a:rPr>
              <a:t>Bootstrapping weakens minority class.</a:t>
            </a:r>
            <a:endParaRPr>
              <a:solidFill>
                <a:srgbClr val="000000"/>
              </a:solidFill>
            </a:endParaRPr>
          </a:p>
          <a:p>
            <a:pPr indent="-317500" lvl="1" marL="914400" rtl="0" algn="l">
              <a:lnSpc>
                <a:spcPct val="115000"/>
              </a:lnSpc>
              <a:spcBef>
                <a:spcPts val="0"/>
              </a:spcBef>
              <a:spcAft>
                <a:spcPts val="0"/>
              </a:spcAft>
              <a:buClr>
                <a:srgbClr val="000000"/>
              </a:buClr>
              <a:buSzPts val="1400"/>
              <a:buChar char="-"/>
            </a:pPr>
            <a:r>
              <a:rPr lang="en">
                <a:solidFill>
                  <a:srgbClr val="000000"/>
                </a:solidFill>
              </a:rPr>
              <a:t>Minority class might not appear in enough trees</a:t>
            </a:r>
            <a:endParaRPr>
              <a:solidFill>
                <a:srgbClr val="000000"/>
              </a:solidFill>
            </a:endParaRPr>
          </a:p>
          <a:p>
            <a:pPr indent="-330200" lvl="0" marL="457200" rtl="0" algn="l">
              <a:lnSpc>
                <a:spcPct val="115000"/>
              </a:lnSpc>
              <a:spcBef>
                <a:spcPts val="0"/>
              </a:spcBef>
              <a:spcAft>
                <a:spcPts val="0"/>
              </a:spcAft>
              <a:buClr>
                <a:srgbClr val="000000"/>
              </a:buClr>
              <a:buSzPts val="1600"/>
              <a:buChar char="-"/>
            </a:pPr>
            <a:r>
              <a:rPr lang="en">
                <a:solidFill>
                  <a:srgbClr val="000000"/>
                </a:solidFill>
              </a:rPr>
              <a:t>Majority voting overwhelms the minority prediction.</a:t>
            </a:r>
            <a:endParaRPr>
              <a:solidFill>
                <a:srgbClr val="000000"/>
              </a:solidFill>
            </a:endParaRPr>
          </a:p>
          <a:p>
            <a:pPr indent="-317500" lvl="1" marL="914400" rtl="0" algn="l">
              <a:lnSpc>
                <a:spcPct val="115000"/>
              </a:lnSpc>
              <a:spcBef>
                <a:spcPts val="0"/>
              </a:spcBef>
              <a:spcAft>
                <a:spcPts val="0"/>
              </a:spcAft>
              <a:buClr>
                <a:srgbClr val="000000"/>
              </a:buClr>
              <a:buSzPts val="1400"/>
              <a:buChar char="-"/>
            </a:pPr>
            <a:r>
              <a:rPr lang="en">
                <a:solidFill>
                  <a:srgbClr val="000000"/>
                </a:solidFill>
              </a:rPr>
              <a:t>Since RF is biased towards majority class, their votes will favor “No”</a:t>
            </a:r>
            <a:endParaRPr>
              <a:solidFill>
                <a:srgbClr val="000000"/>
              </a:solidFill>
            </a:endParaRPr>
          </a:p>
          <a:p>
            <a:pPr indent="0" lvl="0" marL="0" rtl="0" algn="l">
              <a:lnSpc>
                <a:spcPct val="115000"/>
              </a:lnSpc>
              <a:spcBef>
                <a:spcPts val="1200"/>
              </a:spcBef>
              <a:spcAft>
                <a:spcPts val="0"/>
              </a:spcAft>
              <a:buNone/>
            </a:pPr>
            <a:r>
              <a:t/>
            </a:r>
            <a:endParaRPr sz="1100">
              <a:solidFill>
                <a:srgbClr val="000000"/>
              </a:solidFill>
            </a:endParaRPr>
          </a:p>
          <a:p>
            <a:pPr indent="0" lvl="0" marL="0" rtl="0" algn="l">
              <a:spcBef>
                <a:spcPts val="120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627" name="Google Shape;627;p74"/>
          <p:cNvSpPr txBox="1"/>
          <p:nvPr>
            <p:ph type="title"/>
          </p:nvPr>
        </p:nvSpPr>
        <p:spPr>
          <a:xfrm>
            <a:off x="208375" y="80875"/>
            <a:ext cx="7704000" cy="11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Struggles with Imbalance Dataset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5"/>
          <p:cNvSpPr txBox="1"/>
          <p:nvPr>
            <p:ph idx="1" type="body"/>
          </p:nvPr>
        </p:nvSpPr>
        <p:spPr>
          <a:xfrm>
            <a:off x="357850" y="1283050"/>
            <a:ext cx="8478900" cy="344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000000"/>
                </a:solidFill>
                <a:highlight>
                  <a:srgbClr val="FFFFFF"/>
                </a:highlight>
              </a:rPr>
              <a:t>n_estimator: </a:t>
            </a:r>
            <a:r>
              <a:rPr lang="en" sz="1400">
                <a:solidFill>
                  <a:srgbClr val="000000"/>
                </a:solidFill>
                <a:highlight>
                  <a:srgbClr val="FFFFFF"/>
                </a:highlight>
              </a:rPr>
              <a:t>Number of trees, the more trees there are the model can capture more complex relationships</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m</a:t>
            </a:r>
            <a:r>
              <a:rPr b="1" lang="en" sz="1400">
                <a:solidFill>
                  <a:srgbClr val="000000"/>
                </a:solidFill>
                <a:highlight>
                  <a:srgbClr val="FFFFFF"/>
                </a:highlight>
              </a:rPr>
              <a:t>ax_depth</a:t>
            </a:r>
            <a:r>
              <a:rPr lang="en" sz="1400">
                <a:solidFill>
                  <a:srgbClr val="000000"/>
                </a:solidFill>
                <a:highlight>
                  <a:srgbClr val="FFFFFF"/>
                </a:highlight>
              </a:rPr>
              <a:t>: Depth of trees, prevents overfitting keeps pattern meaningful</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Min_sample_split: </a:t>
            </a:r>
            <a:r>
              <a:rPr lang="en" sz="1400">
                <a:solidFill>
                  <a:srgbClr val="000000"/>
                </a:solidFill>
                <a:highlight>
                  <a:srgbClr val="FFFFFF"/>
                </a:highlight>
              </a:rPr>
              <a:t>Ensure balance split, prevents tiny group from overfitting</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min_sample_leaf: </a:t>
            </a:r>
            <a:r>
              <a:rPr lang="en" sz="1400">
                <a:solidFill>
                  <a:srgbClr val="000000"/>
                </a:solidFill>
                <a:highlight>
                  <a:srgbClr val="FFFFFF"/>
                </a:highlight>
              </a:rPr>
              <a:t>Helps generalisation, avoid split based on very few customer</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class_weight: </a:t>
            </a:r>
            <a:r>
              <a:rPr lang="en" sz="1400">
                <a:solidFill>
                  <a:srgbClr val="000000"/>
                </a:solidFill>
                <a:highlight>
                  <a:srgbClr val="FFFFFF"/>
                </a:highlight>
              </a:rPr>
              <a:t>prevents model from favouring “no”, improving recall</a:t>
            </a:r>
            <a:endParaRPr sz="1400">
              <a:solidFill>
                <a:srgbClr val="000000"/>
              </a:solidFill>
              <a:highlight>
                <a:srgbClr val="FFFFFF"/>
              </a:highlight>
            </a:endParaRPr>
          </a:p>
        </p:txBody>
      </p:sp>
      <p:sp>
        <p:nvSpPr>
          <p:cNvPr id="633" name="Google Shape;633;p75"/>
          <p:cNvSpPr txBox="1"/>
          <p:nvPr>
            <p:ph type="title"/>
          </p:nvPr>
        </p:nvSpPr>
        <p:spPr>
          <a:xfrm>
            <a:off x="203650" y="4472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 for Random Forest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6"/>
          <p:cNvSpPr txBox="1"/>
          <p:nvPr>
            <p:ph idx="1" type="body"/>
          </p:nvPr>
        </p:nvSpPr>
        <p:spPr>
          <a:xfrm>
            <a:off x="332525" y="4452538"/>
            <a:ext cx="8478900" cy="327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000000"/>
                </a:solidFill>
                <a:highlight>
                  <a:srgbClr val="FFFFFF"/>
                </a:highlight>
              </a:rPr>
              <a:t>Best parameters: {'class_weight': 'balanced', 'max_depth': 10, 'min_samples_leaf': 4, 'min_samples_split': 2, 'n_estimators': 100}</a:t>
            </a:r>
            <a:endParaRPr sz="1200">
              <a:solidFill>
                <a:srgbClr val="000000"/>
              </a:solidFill>
              <a:highlight>
                <a:srgbClr val="FFFFFF"/>
              </a:highlight>
            </a:endParaRPr>
          </a:p>
          <a:p>
            <a:pPr indent="0" lvl="0" marL="0" rtl="0" algn="l">
              <a:spcBef>
                <a:spcPts val="0"/>
              </a:spcBef>
              <a:spcAft>
                <a:spcPts val="0"/>
              </a:spcAft>
              <a:buNone/>
            </a:pPr>
            <a:r>
              <a:t/>
            </a:r>
            <a:endParaRPr sz="1200"/>
          </a:p>
        </p:txBody>
      </p:sp>
      <p:pic>
        <p:nvPicPr>
          <p:cNvPr id="639" name="Google Shape;639;p76"/>
          <p:cNvPicPr preferRelativeResize="0"/>
          <p:nvPr/>
        </p:nvPicPr>
        <p:blipFill>
          <a:blip r:embed="rId3">
            <a:alphaModFix/>
          </a:blip>
          <a:stretch>
            <a:fillRect/>
          </a:stretch>
        </p:blipFill>
        <p:spPr>
          <a:xfrm>
            <a:off x="1241088" y="1283050"/>
            <a:ext cx="6661825" cy="242800"/>
          </a:xfrm>
          <a:prstGeom prst="rect">
            <a:avLst/>
          </a:prstGeom>
          <a:noFill/>
          <a:ln>
            <a:noFill/>
          </a:ln>
        </p:spPr>
      </p:pic>
      <p:pic>
        <p:nvPicPr>
          <p:cNvPr id="640" name="Google Shape;640;p76"/>
          <p:cNvPicPr preferRelativeResize="0"/>
          <p:nvPr/>
        </p:nvPicPr>
        <p:blipFill>
          <a:blip r:embed="rId4">
            <a:alphaModFix/>
          </a:blip>
          <a:stretch>
            <a:fillRect/>
          </a:stretch>
        </p:blipFill>
        <p:spPr>
          <a:xfrm>
            <a:off x="1550300" y="1576751"/>
            <a:ext cx="5924301" cy="2092900"/>
          </a:xfrm>
          <a:prstGeom prst="rect">
            <a:avLst/>
          </a:prstGeom>
          <a:noFill/>
          <a:ln>
            <a:noFill/>
          </a:ln>
        </p:spPr>
      </p:pic>
      <p:pic>
        <p:nvPicPr>
          <p:cNvPr id="641" name="Google Shape;641;p76"/>
          <p:cNvPicPr preferRelativeResize="0"/>
          <p:nvPr/>
        </p:nvPicPr>
        <p:blipFill>
          <a:blip r:embed="rId5">
            <a:alphaModFix/>
          </a:blip>
          <a:stretch>
            <a:fillRect/>
          </a:stretch>
        </p:blipFill>
        <p:spPr>
          <a:xfrm>
            <a:off x="2243125" y="3754325"/>
            <a:ext cx="4657725" cy="666750"/>
          </a:xfrm>
          <a:prstGeom prst="rect">
            <a:avLst/>
          </a:prstGeom>
          <a:noFill/>
          <a:ln>
            <a:noFill/>
          </a:ln>
        </p:spPr>
      </p:pic>
      <p:sp>
        <p:nvSpPr>
          <p:cNvPr id="642" name="Google Shape;642;p76"/>
          <p:cNvSpPr txBox="1"/>
          <p:nvPr>
            <p:ph type="title"/>
          </p:nvPr>
        </p:nvSpPr>
        <p:spPr>
          <a:xfrm>
            <a:off x="332525" y="3957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(Fine-Tuning)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7"/>
          <p:cNvSpPr txBox="1"/>
          <p:nvPr>
            <p:ph idx="1" type="body"/>
          </p:nvPr>
        </p:nvSpPr>
        <p:spPr>
          <a:xfrm>
            <a:off x="357850" y="1283050"/>
            <a:ext cx="8478900" cy="3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Extreme Gradient Boosting (XGBoost)</a:t>
            </a:r>
            <a:r>
              <a:rPr lang="en"/>
              <a:t> is an optimized gradient boosting algorithm. It is well known for </a:t>
            </a:r>
            <a:r>
              <a:rPr lang="en"/>
              <a:t>its</a:t>
            </a:r>
            <a:r>
              <a:rPr lang="en"/>
              <a:t> superior performance in classification and regression tasks on structured data due to its speed and efficiency.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Implementation</a:t>
            </a:r>
            <a:r>
              <a:rPr lang="en"/>
              <a:t>: </a:t>
            </a:r>
            <a:endParaRPr/>
          </a:p>
          <a:p>
            <a:pPr indent="0" lvl="0" marL="0" rtl="0" algn="l">
              <a:spcBef>
                <a:spcPts val="0"/>
              </a:spcBef>
              <a:spcAft>
                <a:spcPts val="0"/>
              </a:spcAft>
              <a:buNone/>
            </a:pPr>
            <a:r>
              <a:t/>
            </a:r>
            <a:endParaRPr sz="1400"/>
          </a:p>
          <a:p>
            <a:pPr indent="0" lvl="0" marL="457200" rtl="0" algn="l">
              <a:spcBef>
                <a:spcPts val="0"/>
              </a:spcBef>
              <a:spcAft>
                <a:spcPts val="0"/>
              </a:spcAft>
              <a:buNone/>
            </a:pPr>
            <a:r>
              <a:t/>
            </a:r>
            <a:endParaRPr sz="1400"/>
          </a:p>
        </p:txBody>
      </p:sp>
      <p:sp>
        <p:nvSpPr>
          <p:cNvPr id="648" name="Google Shape;648;p77"/>
          <p:cNvSpPr txBox="1"/>
          <p:nvPr>
            <p:ph type="title"/>
          </p:nvPr>
        </p:nvSpPr>
        <p:spPr>
          <a:xfrm>
            <a:off x="357850" y="3592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XGBoost Classifier</a:t>
            </a:r>
            <a:endParaRPr/>
          </a:p>
        </p:txBody>
      </p:sp>
      <p:pic>
        <p:nvPicPr>
          <p:cNvPr id="649" name="Google Shape;649;p77"/>
          <p:cNvPicPr preferRelativeResize="0"/>
          <p:nvPr/>
        </p:nvPicPr>
        <p:blipFill rotWithShape="1">
          <a:blip r:embed="rId3">
            <a:alphaModFix/>
          </a:blip>
          <a:srcRect b="0" l="1613" r="0" t="4452"/>
          <a:stretch/>
        </p:blipFill>
        <p:spPr>
          <a:xfrm>
            <a:off x="1815437" y="2784375"/>
            <a:ext cx="5563726" cy="1587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p:nvPr/>
        </p:nvSpPr>
        <p:spPr>
          <a:xfrm>
            <a:off x="825072" y="2682952"/>
            <a:ext cx="807300" cy="807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
          <p:cNvSpPr/>
          <p:nvPr/>
        </p:nvSpPr>
        <p:spPr>
          <a:xfrm>
            <a:off x="4919090" y="1420018"/>
            <a:ext cx="807300" cy="807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a:off x="825072" y="1420020"/>
            <a:ext cx="807300" cy="807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p:nvPr/>
        </p:nvSpPr>
        <p:spPr>
          <a:xfrm>
            <a:off x="812140" y="3895271"/>
            <a:ext cx="807300" cy="807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txBox="1"/>
          <p:nvPr>
            <p:ph idx="1" type="subTitle"/>
          </p:nvPr>
        </p:nvSpPr>
        <p:spPr>
          <a:xfrm>
            <a:off x="1815700" y="1625195"/>
            <a:ext cx="23952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8" name="Google Shape;238;p33"/>
          <p:cNvSpPr txBox="1"/>
          <p:nvPr>
            <p:ph idx="9" type="title"/>
          </p:nvPr>
        </p:nvSpPr>
        <p:spPr>
          <a:xfrm>
            <a:off x="251050" y="3722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39" name="Google Shape;239;p33"/>
          <p:cNvSpPr txBox="1"/>
          <p:nvPr>
            <p:ph idx="13" type="title"/>
          </p:nvPr>
        </p:nvSpPr>
        <p:spPr>
          <a:xfrm>
            <a:off x="4938742" y="1559973"/>
            <a:ext cx="768000" cy="527400"/>
          </a:xfrm>
          <a:prstGeom prst="rect">
            <a:avLst/>
          </a:prstGeom>
        </p:spPr>
        <p:txBody>
          <a:bodyPr anchorCtr="0" anchor="ctr" bIns="91425" lIns="91425" spcFirstLastPara="1" rIns="91425" wrap="square" tIns="73150">
            <a:noAutofit/>
          </a:bodyPr>
          <a:lstStyle/>
          <a:p>
            <a:pPr indent="0" lvl="0" marL="0" rtl="0" algn="ctr">
              <a:spcBef>
                <a:spcPts val="0"/>
              </a:spcBef>
              <a:spcAft>
                <a:spcPts val="0"/>
              </a:spcAft>
              <a:buNone/>
            </a:pPr>
            <a:r>
              <a:rPr lang="en"/>
              <a:t>04</a:t>
            </a:r>
            <a:endParaRPr/>
          </a:p>
        </p:txBody>
      </p:sp>
      <p:sp>
        <p:nvSpPr>
          <p:cNvPr id="240" name="Google Shape;240;p33"/>
          <p:cNvSpPr txBox="1"/>
          <p:nvPr>
            <p:ph idx="6" type="title"/>
          </p:nvPr>
        </p:nvSpPr>
        <p:spPr>
          <a:xfrm>
            <a:off x="831786" y="4035215"/>
            <a:ext cx="768000" cy="527400"/>
          </a:xfrm>
          <a:prstGeom prst="rect">
            <a:avLst/>
          </a:prstGeom>
        </p:spPr>
        <p:txBody>
          <a:bodyPr anchorCtr="0" anchor="ctr" bIns="91425" lIns="91425" spcFirstLastPara="1" rIns="91425" wrap="square" tIns="73150">
            <a:noAutofit/>
          </a:bodyPr>
          <a:lstStyle/>
          <a:p>
            <a:pPr indent="0" lvl="0" marL="0" rtl="0" algn="ctr">
              <a:spcBef>
                <a:spcPts val="0"/>
              </a:spcBef>
              <a:spcAft>
                <a:spcPts val="0"/>
              </a:spcAft>
              <a:buNone/>
            </a:pPr>
            <a:r>
              <a:rPr lang="en"/>
              <a:t>03</a:t>
            </a:r>
            <a:endParaRPr/>
          </a:p>
        </p:txBody>
      </p:sp>
      <p:sp>
        <p:nvSpPr>
          <p:cNvPr id="241" name="Google Shape;241;p33"/>
          <p:cNvSpPr txBox="1"/>
          <p:nvPr>
            <p:ph type="title"/>
          </p:nvPr>
        </p:nvSpPr>
        <p:spPr>
          <a:xfrm>
            <a:off x="844722" y="1559964"/>
            <a:ext cx="768000" cy="527400"/>
          </a:xfrm>
          <a:prstGeom prst="rect">
            <a:avLst/>
          </a:prstGeom>
        </p:spPr>
        <p:txBody>
          <a:bodyPr anchorCtr="0" anchor="ctr" bIns="91425" lIns="91425" spcFirstLastPara="1" rIns="91425" wrap="square" tIns="73150">
            <a:noAutofit/>
          </a:bodyPr>
          <a:lstStyle/>
          <a:p>
            <a:pPr indent="0" lvl="0" marL="0" rtl="0" algn="ctr">
              <a:spcBef>
                <a:spcPts val="0"/>
              </a:spcBef>
              <a:spcAft>
                <a:spcPts val="0"/>
              </a:spcAft>
              <a:buNone/>
            </a:pPr>
            <a:r>
              <a:rPr lang="en"/>
              <a:t>01</a:t>
            </a:r>
            <a:endParaRPr/>
          </a:p>
        </p:txBody>
      </p:sp>
      <p:sp>
        <p:nvSpPr>
          <p:cNvPr id="242" name="Google Shape;242;p33"/>
          <p:cNvSpPr txBox="1"/>
          <p:nvPr>
            <p:ph idx="3" type="title"/>
          </p:nvPr>
        </p:nvSpPr>
        <p:spPr>
          <a:xfrm>
            <a:off x="844722" y="2822902"/>
            <a:ext cx="768000" cy="527400"/>
          </a:xfrm>
          <a:prstGeom prst="rect">
            <a:avLst/>
          </a:prstGeom>
        </p:spPr>
        <p:txBody>
          <a:bodyPr anchorCtr="0" anchor="ctr" bIns="91425" lIns="91425" spcFirstLastPara="1" rIns="91425" wrap="square" tIns="73150">
            <a:noAutofit/>
          </a:bodyPr>
          <a:lstStyle/>
          <a:p>
            <a:pPr indent="0" lvl="0" marL="0" rtl="0" algn="ctr">
              <a:spcBef>
                <a:spcPts val="0"/>
              </a:spcBef>
              <a:spcAft>
                <a:spcPts val="0"/>
              </a:spcAft>
              <a:buNone/>
            </a:pPr>
            <a:r>
              <a:rPr lang="en"/>
              <a:t>02</a:t>
            </a:r>
            <a:endParaRPr/>
          </a:p>
        </p:txBody>
      </p:sp>
      <p:sp>
        <p:nvSpPr>
          <p:cNvPr id="243" name="Google Shape;243;p33"/>
          <p:cNvSpPr txBox="1"/>
          <p:nvPr>
            <p:ph idx="4" type="subTitle"/>
          </p:nvPr>
        </p:nvSpPr>
        <p:spPr>
          <a:xfrm>
            <a:off x="1815700" y="2888125"/>
            <a:ext cx="2642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244" name="Google Shape;244;p33"/>
          <p:cNvSpPr txBox="1"/>
          <p:nvPr>
            <p:ph idx="14" type="subTitle"/>
          </p:nvPr>
        </p:nvSpPr>
        <p:spPr>
          <a:xfrm>
            <a:off x="5909725" y="1593000"/>
            <a:ext cx="2700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Training</a:t>
            </a:r>
            <a:endParaRPr/>
          </a:p>
        </p:txBody>
      </p:sp>
      <p:sp>
        <p:nvSpPr>
          <p:cNvPr id="245" name="Google Shape;245;p33"/>
          <p:cNvSpPr txBox="1"/>
          <p:nvPr>
            <p:ph idx="7" type="subTitle"/>
          </p:nvPr>
        </p:nvSpPr>
        <p:spPr>
          <a:xfrm>
            <a:off x="1802776" y="4100450"/>
            <a:ext cx="2700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 &amp; </a:t>
            </a:r>
            <a:r>
              <a:rPr lang="en"/>
              <a:t>Data </a:t>
            </a:r>
            <a:r>
              <a:rPr lang="en"/>
              <a:t>Pre-Processing</a:t>
            </a:r>
            <a:endParaRPr/>
          </a:p>
        </p:txBody>
      </p:sp>
      <p:sp>
        <p:nvSpPr>
          <p:cNvPr id="246" name="Google Shape;246;p33"/>
          <p:cNvSpPr/>
          <p:nvPr/>
        </p:nvSpPr>
        <p:spPr>
          <a:xfrm>
            <a:off x="4919090" y="2682943"/>
            <a:ext cx="807300" cy="807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txBox="1"/>
          <p:nvPr>
            <p:ph idx="13" type="title"/>
          </p:nvPr>
        </p:nvSpPr>
        <p:spPr>
          <a:xfrm>
            <a:off x="4938742" y="2822898"/>
            <a:ext cx="768000" cy="527400"/>
          </a:xfrm>
          <a:prstGeom prst="rect">
            <a:avLst/>
          </a:prstGeom>
        </p:spPr>
        <p:txBody>
          <a:bodyPr anchorCtr="0" anchor="ctr" bIns="91425" lIns="91425" spcFirstLastPara="1" rIns="91425" wrap="square" tIns="73150">
            <a:noAutofit/>
          </a:bodyPr>
          <a:lstStyle/>
          <a:p>
            <a:pPr indent="0" lvl="0" marL="0" rtl="0" algn="ctr">
              <a:spcBef>
                <a:spcPts val="0"/>
              </a:spcBef>
              <a:spcAft>
                <a:spcPts val="0"/>
              </a:spcAft>
              <a:buNone/>
            </a:pPr>
            <a:r>
              <a:rPr lang="en"/>
              <a:t>05</a:t>
            </a:r>
            <a:endParaRPr/>
          </a:p>
        </p:txBody>
      </p:sp>
      <p:sp>
        <p:nvSpPr>
          <p:cNvPr id="248" name="Google Shape;248;p33"/>
          <p:cNvSpPr txBox="1"/>
          <p:nvPr>
            <p:ph idx="14" type="subTitle"/>
          </p:nvPr>
        </p:nvSpPr>
        <p:spPr>
          <a:xfrm>
            <a:off x="5909725" y="2855925"/>
            <a:ext cx="2700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Training Results</a:t>
            </a:r>
            <a:endParaRPr/>
          </a:p>
        </p:txBody>
      </p:sp>
      <p:sp>
        <p:nvSpPr>
          <p:cNvPr id="249" name="Google Shape;249;p33"/>
          <p:cNvSpPr/>
          <p:nvPr/>
        </p:nvSpPr>
        <p:spPr>
          <a:xfrm>
            <a:off x="4938740" y="3895268"/>
            <a:ext cx="807300" cy="807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txBox="1"/>
          <p:nvPr>
            <p:ph idx="13" type="title"/>
          </p:nvPr>
        </p:nvSpPr>
        <p:spPr>
          <a:xfrm>
            <a:off x="4958392" y="4035223"/>
            <a:ext cx="768000" cy="527400"/>
          </a:xfrm>
          <a:prstGeom prst="rect">
            <a:avLst/>
          </a:prstGeom>
        </p:spPr>
        <p:txBody>
          <a:bodyPr anchorCtr="0" anchor="ctr" bIns="91425" lIns="91425" spcFirstLastPara="1" rIns="91425" wrap="square" tIns="73150">
            <a:noAutofit/>
          </a:bodyPr>
          <a:lstStyle/>
          <a:p>
            <a:pPr indent="0" lvl="0" marL="0" rtl="0" algn="ctr">
              <a:spcBef>
                <a:spcPts val="0"/>
              </a:spcBef>
              <a:spcAft>
                <a:spcPts val="0"/>
              </a:spcAft>
              <a:buNone/>
            </a:pPr>
            <a:r>
              <a:rPr lang="en"/>
              <a:t>06</a:t>
            </a:r>
            <a:endParaRPr/>
          </a:p>
        </p:txBody>
      </p:sp>
      <p:sp>
        <p:nvSpPr>
          <p:cNvPr id="251" name="Google Shape;251;p33"/>
          <p:cNvSpPr txBox="1"/>
          <p:nvPr>
            <p:ph idx="14" type="subTitle"/>
          </p:nvPr>
        </p:nvSpPr>
        <p:spPr>
          <a:xfrm>
            <a:off x="5929375" y="4068250"/>
            <a:ext cx="2700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8"/>
          <p:cNvSpPr txBox="1"/>
          <p:nvPr>
            <p:ph idx="1" type="body"/>
          </p:nvPr>
        </p:nvSpPr>
        <p:spPr>
          <a:xfrm>
            <a:off x="357850" y="1283050"/>
            <a:ext cx="8478900" cy="3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Provides feature importance for explainability</a:t>
            </a:r>
            <a:endParaRPr b="1"/>
          </a:p>
          <a:p>
            <a:pPr indent="-330200" lvl="0" marL="457200" rtl="0" algn="l">
              <a:spcBef>
                <a:spcPts val="0"/>
              </a:spcBef>
              <a:spcAft>
                <a:spcPts val="0"/>
              </a:spcAft>
              <a:buSzPts val="1600"/>
              <a:buChar char="-"/>
            </a:pPr>
            <a:r>
              <a:rPr lang="en"/>
              <a:t>Helps identify key drivers of customer engagement, which is crucial for banks to make data-driven marketing decisions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Optimised for imbalance datasets</a:t>
            </a:r>
            <a:endParaRPr b="1"/>
          </a:p>
          <a:p>
            <a:pPr indent="-330200" lvl="0" marL="457200" rtl="0" algn="l">
              <a:spcBef>
                <a:spcPts val="0"/>
              </a:spcBef>
              <a:spcAft>
                <a:spcPts val="0"/>
              </a:spcAft>
              <a:buSzPts val="1600"/>
              <a:buChar char="-"/>
            </a:pPr>
            <a:r>
              <a:rPr lang="en"/>
              <a:t>XGBoost allows weighted class balancing (scale_pos_weight) to adjust for imbalanced class distribution of banking dataset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Faster Training Speed with Parallel Computing</a:t>
            </a:r>
            <a:endParaRPr b="1"/>
          </a:p>
          <a:p>
            <a:pPr indent="-330200" lvl="0" marL="457200" rtl="0" algn="l">
              <a:spcBef>
                <a:spcPts val="0"/>
              </a:spcBef>
              <a:spcAft>
                <a:spcPts val="0"/>
              </a:spcAft>
              <a:buSzPts val="1600"/>
              <a:buChar char="-"/>
            </a:pPr>
            <a:r>
              <a:rPr lang="en"/>
              <a:t>Optimised for parallel processing and distributed computing, which allows faster training than traditional boosting algorithms.</a:t>
            </a:r>
            <a:endParaRPr/>
          </a:p>
        </p:txBody>
      </p:sp>
      <p:sp>
        <p:nvSpPr>
          <p:cNvPr id="655" name="Google Shape;655;p78"/>
          <p:cNvSpPr txBox="1"/>
          <p:nvPr>
            <p:ph type="title"/>
          </p:nvPr>
        </p:nvSpPr>
        <p:spPr>
          <a:xfrm>
            <a:off x="357850" y="35915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XGBoost </a:t>
            </a:r>
            <a:r>
              <a:rPr lang="en"/>
              <a:t>Classifier?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9"/>
          <p:cNvSpPr txBox="1"/>
          <p:nvPr>
            <p:ph idx="1" type="body"/>
          </p:nvPr>
        </p:nvSpPr>
        <p:spPr>
          <a:xfrm>
            <a:off x="357850" y="1283050"/>
            <a:ext cx="8478900" cy="344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000000"/>
                </a:solidFill>
                <a:highlight>
                  <a:srgbClr val="FFFFFF"/>
                </a:highlight>
              </a:rPr>
              <a:t>n_estimator: </a:t>
            </a:r>
            <a:r>
              <a:rPr lang="en" sz="1400">
                <a:solidFill>
                  <a:srgbClr val="000000"/>
                </a:solidFill>
                <a:highlight>
                  <a:srgbClr val="FFFFFF"/>
                </a:highlight>
              </a:rPr>
              <a:t>Number of trees, the more trees there are the model can capture more complex relationships</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max_depth: </a:t>
            </a:r>
            <a:r>
              <a:rPr lang="en" sz="1400">
                <a:solidFill>
                  <a:srgbClr val="000000"/>
                </a:solidFill>
                <a:highlight>
                  <a:srgbClr val="FFFFFF"/>
                </a:highlight>
              </a:rPr>
              <a:t>Depth of trees, prevents overfitting keeps pattern meaningful</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learning_rate</a:t>
            </a:r>
            <a:r>
              <a:rPr b="1" lang="en" sz="1400">
                <a:solidFill>
                  <a:srgbClr val="000000"/>
                </a:solidFill>
                <a:highlight>
                  <a:srgbClr val="FFFFFF"/>
                </a:highlight>
              </a:rPr>
              <a:t>:</a:t>
            </a:r>
            <a:r>
              <a:rPr lang="en" sz="1400">
                <a:solidFill>
                  <a:srgbClr val="000000"/>
                </a:solidFill>
                <a:highlight>
                  <a:srgbClr val="FFFFFF"/>
                </a:highlight>
              </a:rPr>
              <a:t> Controls contribution of each tree to predictions, prevents overfitting</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g</a:t>
            </a:r>
            <a:r>
              <a:rPr b="1" lang="en" sz="1400">
                <a:solidFill>
                  <a:srgbClr val="000000"/>
                </a:solidFill>
                <a:highlight>
                  <a:srgbClr val="FFFFFF"/>
                </a:highlight>
              </a:rPr>
              <a:t>amma</a:t>
            </a:r>
            <a:r>
              <a:rPr b="1" lang="en" sz="1400">
                <a:solidFill>
                  <a:srgbClr val="000000"/>
                </a:solidFill>
                <a:highlight>
                  <a:srgbClr val="FFFFFF"/>
                </a:highlight>
              </a:rPr>
              <a:t>: </a:t>
            </a:r>
            <a:r>
              <a:rPr lang="en" sz="1400">
                <a:solidFill>
                  <a:srgbClr val="000000"/>
                </a:solidFill>
                <a:highlight>
                  <a:srgbClr val="FFFFFF"/>
                </a:highlight>
              </a:rPr>
              <a:t>Split nodes based on loss reduction, prevents </a:t>
            </a:r>
            <a:r>
              <a:rPr lang="en" sz="1400">
                <a:solidFill>
                  <a:srgbClr val="000000"/>
                </a:solidFill>
                <a:highlight>
                  <a:srgbClr val="FFFFFF"/>
                </a:highlight>
              </a:rPr>
              <a:t>unnecessary</a:t>
            </a:r>
            <a:r>
              <a:rPr lang="en" sz="1400">
                <a:solidFill>
                  <a:srgbClr val="000000"/>
                </a:solidFill>
                <a:highlight>
                  <a:srgbClr val="FFFFFF"/>
                </a:highlight>
              </a:rPr>
              <a:t> splits</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lambda</a:t>
            </a:r>
            <a:r>
              <a:rPr b="1" lang="en" sz="1400">
                <a:solidFill>
                  <a:srgbClr val="000000"/>
                </a:solidFill>
                <a:highlight>
                  <a:srgbClr val="FFFFFF"/>
                </a:highlight>
              </a:rPr>
              <a:t>:</a:t>
            </a:r>
            <a:r>
              <a:rPr lang="en" sz="1400">
                <a:solidFill>
                  <a:srgbClr val="000000"/>
                </a:solidFill>
                <a:highlight>
                  <a:srgbClr val="FFFFFF"/>
                </a:highlight>
              </a:rPr>
              <a:t> L2 Regularisation, control model’s complexity</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a</a:t>
            </a:r>
            <a:r>
              <a:rPr b="1" lang="en" sz="1400">
                <a:solidFill>
                  <a:srgbClr val="000000"/>
                </a:solidFill>
                <a:highlight>
                  <a:srgbClr val="FFFFFF"/>
                </a:highlight>
              </a:rPr>
              <a:t>lpha: </a:t>
            </a:r>
            <a:r>
              <a:rPr lang="en" sz="1400">
                <a:solidFill>
                  <a:srgbClr val="000000"/>
                </a:solidFill>
                <a:highlight>
                  <a:srgbClr val="FFFFFF"/>
                </a:highlight>
              </a:rPr>
              <a:t>L1 Regularisation, remove irrelevant features while keeping </a:t>
            </a:r>
            <a:r>
              <a:rPr lang="en" sz="1400">
                <a:solidFill>
                  <a:srgbClr val="000000"/>
                </a:solidFill>
                <a:highlight>
                  <a:srgbClr val="FFFFFF"/>
                </a:highlight>
              </a:rPr>
              <a:t>important</a:t>
            </a:r>
            <a:r>
              <a:rPr lang="en" sz="1400">
                <a:solidFill>
                  <a:srgbClr val="000000"/>
                </a:solidFill>
                <a:highlight>
                  <a:srgbClr val="FFFFFF"/>
                </a:highlight>
              </a:rPr>
              <a:t> predictors</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s</a:t>
            </a:r>
            <a:r>
              <a:rPr b="1" lang="en" sz="1400">
                <a:solidFill>
                  <a:srgbClr val="000000"/>
                </a:solidFill>
                <a:highlight>
                  <a:srgbClr val="FFFFFF"/>
                </a:highlight>
              </a:rPr>
              <a:t>ubsample: </a:t>
            </a:r>
            <a:r>
              <a:rPr lang="en" sz="1400">
                <a:solidFill>
                  <a:srgbClr val="000000"/>
                </a:solidFill>
                <a:highlight>
                  <a:srgbClr val="FFFFFF"/>
                </a:highlight>
              </a:rPr>
              <a:t>Row sampling of tree, control how much data is randomly sampled per boosting iteration</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m</a:t>
            </a:r>
            <a:r>
              <a:rPr b="1" lang="en" sz="1400">
                <a:solidFill>
                  <a:srgbClr val="000000"/>
                </a:solidFill>
                <a:highlight>
                  <a:srgbClr val="FFFFFF"/>
                </a:highlight>
              </a:rPr>
              <a:t>in_child_weight: </a:t>
            </a:r>
            <a:r>
              <a:rPr lang="en" sz="1400">
                <a:solidFill>
                  <a:srgbClr val="000000"/>
                </a:solidFill>
                <a:highlight>
                  <a:srgbClr val="FFFFFF"/>
                </a:highlight>
              </a:rPr>
              <a:t>Min sum of instance weight, determine the minimum sum of sample weight needed to </a:t>
            </a:r>
            <a:endParaRPr sz="1400">
              <a:solidFill>
                <a:srgbClr val="000000"/>
              </a:solidFill>
              <a:highlight>
                <a:srgbClr val="FFFFFF"/>
              </a:highlight>
            </a:endParaRPr>
          </a:p>
          <a:p>
            <a:pPr indent="0" lvl="0" marL="1371600" rtl="0" algn="l">
              <a:lnSpc>
                <a:spcPct val="150000"/>
              </a:lnSpc>
              <a:spcBef>
                <a:spcPts val="0"/>
              </a:spcBef>
              <a:spcAft>
                <a:spcPts val="0"/>
              </a:spcAft>
              <a:buNone/>
            </a:pPr>
            <a:r>
              <a:rPr lang="en" sz="1400">
                <a:solidFill>
                  <a:srgbClr val="000000"/>
                </a:solidFill>
                <a:highlight>
                  <a:srgbClr val="FFFFFF"/>
                </a:highlight>
              </a:rPr>
              <a:t>  create new node.</a:t>
            </a:r>
            <a:endParaRPr sz="1400">
              <a:solidFill>
                <a:srgbClr val="000000"/>
              </a:solidFill>
              <a:highlight>
                <a:srgbClr val="FFFFFF"/>
              </a:highlight>
            </a:endParaRPr>
          </a:p>
          <a:p>
            <a:pPr indent="0" lvl="0" marL="0" rtl="0" algn="l">
              <a:lnSpc>
                <a:spcPct val="150000"/>
              </a:lnSpc>
              <a:spcBef>
                <a:spcPts val="0"/>
              </a:spcBef>
              <a:spcAft>
                <a:spcPts val="0"/>
              </a:spcAft>
              <a:buNone/>
            </a:pPr>
            <a:r>
              <a:rPr b="1" lang="en" sz="1400">
                <a:solidFill>
                  <a:srgbClr val="000000"/>
                </a:solidFill>
                <a:highlight>
                  <a:srgbClr val="FFFFFF"/>
                </a:highlight>
              </a:rPr>
              <a:t>s</a:t>
            </a:r>
            <a:r>
              <a:rPr b="1" lang="en" sz="1400">
                <a:solidFill>
                  <a:srgbClr val="000000"/>
                </a:solidFill>
                <a:highlight>
                  <a:srgbClr val="FFFFFF"/>
                </a:highlight>
              </a:rPr>
              <a:t>cale_pos_weight: </a:t>
            </a:r>
            <a:r>
              <a:rPr lang="en" sz="1400">
                <a:solidFill>
                  <a:srgbClr val="000000"/>
                </a:solidFill>
                <a:highlight>
                  <a:srgbClr val="FFFFFF"/>
                </a:highlight>
              </a:rPr>
              <a:t>Class weight balancing, adjust weight of minority class</a:t>
            </a:r>
            <a:endParaRPr sz="1400">
              <a:solidFill>
                <a:srgbClr val="000000"/>
              </a:solidFill>
              <a:highlight>
                <a:srgbClr val="FFFFFF"/>
              </a:highlight>
            </a:endParaRPr>
          </a:p>
          <a:p>
            <a:pPr indent="0" lvl="0" marL="0" rtl="0" algn="l">
              <a:lnSpc>
                <a:spcPct val="150000"/>
              </a:lnSpc>
              <a:spcBef>
                <a:spcPts val="0"/>
              </a:spcBef>
              <a:spcAft>
                <a:spcPts val="0"/>
              </a:spcAft>
              <a:buNone/>
            </a:pPr>
            <a:r>
              <a:t/>
            </a:r>
            <a:endParaRPr sz="1400">
              <a:solidFill>
                <a:srgbClr val="000000"/>
              </a:solidFill>
              <a:highlight>
                <a:srgbClr val="FFFFFF"/>
              </a:highlight>
              <a:latin typeface="Catamaran Medium"/>
              <a:ea typeface="Catamaran Medium"/>
              <a:cs typeface="Catamaran Medium"/>
              <a:sym typeface="Catamaran Medium"/>
            </a:endParaRPr>
          </a:p>
        </p:txBody>
      </p:sp>
      <p:sp>
        <p:nvSpPr>
          <p:cNvPr id="661" name="Google Shape;661;p79"/>
          <p:cNvSpPr txBox="1"/>
          <p:nvPr>
            <p:ph type="title"/>
          </p:nvPr>
        </p:nvSpPr>
        <p:spPr>
          <a:xfrm>
            <a:off x="251050" y="476925"/>
            <a:ext cx="85857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 for XGBoost Classifier</a:t>
            </a:r>
            <a:endParaRPr/>
          </a:p>
          <a:p>
            <a:pPr indent="0" lvl="0" marL="0" rtl="0" algn="l">
              <a:spcBef>
                <a:spcPts val="0"/>
              </a:spcBef>
              <a:spcAft>
                <a:spcPts val="0"/>
              </a:spcAft>
              <a:buNone/>
            </a:pPr>
            <a:r>
              <a:t/>
            </a:r>
            <a:endParaRPr b="1">
              <a:latin typeface="Hind Siliguri"/>
              <a:ea typeface="Hind Siliguri"/>
              <a:cs typeface="Hind Siliguri"/>
              <a:sym typeface="Hind Siligu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0"/>
          <p:cNvSpPr txBox="1"/>
          <p:nvPr>
            <p:ph idx="1" type="body"/>
          </p:nvPr>
        </p:nvSpPr>
        <p:spPr>
          <a:xfrm>
            <a:off x="332550" y="1215025"/>
            <a:ext cx="8478900" cy="3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Random Search CV will be used for for XGBoost instead of GridSearchCV to reduce runtime.</a:t>
            </a:r>
            <a:endParaRPr sz="1400"/>
          </a:p>
          <a:p>
            <a:pPr indent="0" lvl="0" marL="0" rtl="0" algn="l">
              <a:spcBef>
                <a:spcPts val="0"/>
              </a:spcBef>
              <a:spcAft>
                <a:spcPts val="0"/>
              </a:spcAft>
              <a:buNone/>
            </a:pPr>
            <a:r>
              <a:rPr lang="en" sz="1400"/>
              <a:t>Key parameters tuned are defined in the code snippets below</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Best XGBoost Classifier Model Parameters Found: </a:t>
            </a:r>
            <a:endParaRPr sz="1400"/>
          </a:p>
          <a:p>
            <a:pPr indent="0" lvl="0" marL="0" rtl="0" algn="l">
              <a:spcBef>
                <a:spcPts val="0"/>
              </a:spcBef>
              <a:spcAft>
                <a:spcPts val="0"/>
              </a:spcAft>
              <a:buNone/>
            </a:pPr>
            <a:r>
              <a:rPr lang="en" sz="1400"/>
              <a:t>{'subsample': 0.9, 'scale_pos_weight': 7.876616379310345, 'n_estimators': 300, 'min_child_weight': 5, 'max_depth': 6, 'learning_rate': 0.05, 'lambda': 10, 'gamma': 0.2, 'alpha': 5}</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
        <p:nvSpPr>
          <p:cNvPr id="667" name="Google Shape;667;p80"/>
          <p:cNvSpPr txBox="1"/>
          <p:nvPr>
            <p:ph type="title"/>
          </p:nvPr>
        </p:nvSpPr>
        <p:spPr>
          <a:xfrm>
            <a:off x="332550" y="33075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XGBoost Classifier </a:t>
            </a:r>
            <a:r>
              <a:rPr lang="en"/>
              <a:t>(Fine-tuning)</a:t>
            </a:r>
            <a:endParaRPr/>
          </a:p>
        </p:txBody>
      </p:sp>
      <p:pic>
        <p:nvPicPr>
          <p:cNvPr id="668" name="Google Shape;668;p80"/>
          <p:cNvPicPr preferRelativeResize="0"/>
          <p:nvPr/>
        </p:nvPicPr>
        <p:blipFill>
          <a:blip r:embed="rId3">
            <a:alphaModFix/>
          </a:blip>
          <a:stretch>
            <a:fillRect/>
          </a:stretch>
        </p:blipFill>
        <p:spPr>
          <a:xfrm>
            <a:off x="1940437" y="1813400"/>
            <a:ext cx="5263124" cy="1733900"/>
          </a:xfrm>
          <a:prstGeom prst="rect">
            <a:avLst/>
          </a:prstGeom>
          <a:noFill/>
          <a:ln>
            <a:noFill/>
          </a:ln>
        </p:spPr>
      </p:pic>
      <p:pic>
        <p:nvPicPr>
          <p:cNvPr id="669" name="Google Shape;669;p80"/>
          <p:cNvPicPr preferRelativeResize="0"/>
          <p:nvPr/>
        </p:nvPicPr>
        <p:blipFill>
          <a:blip r:embed="rId4">
            <a:alphaModFix/>
          </a:blip>
          <a:stretch>
            <a:fillRect/>
          </a:stretch>
        </p:blipFill>
        <p:spPr>
          <a:xfrm>
            <a:off x="3388038" y="4251900"/>
            <a:ext cx="2367924" cy="406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1"/>
          <p:cNvSpPr/>
          <p:nvPr/>
        </p:nvSpPr>
        <p:spPr>
          <a:xfrm flipH="1">
            <a:off x="820807" y="784343"/>
            <a:ext cx="1313100" cy="1313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1"/>
          <p:cNvSpPr txBox="1"/>
          <p:nvPr>
            <p:ph type="title"/>
          </p:nvPr>
        </p:nvSpPr>
        <p:spPr>
          <a:xfrm>
            <a:off x="722375" y="2255025"/>
            <a:ext cx="4811700" cy="15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100"/>
              <a:t>Training </a:t>
            </a:r>
            <a:endParaRPr sz="5100"/>
          </a:p>
          <a:p>
            <a:pPr indent="0" lvl="0" marL="0" rtl="0" algn="l">
              <a:spcBef>
                <a:spcPts val="0"/>
              </a:spcBef>
              <a:spcAft>
                <a:spcPts val="0"/>
              </a:spcAft>
              <a:buNone/>
            </a:pPr>
            <a:r>
              <a:rPr lang="en" sz="5100"/>
              <a:t>Results</a:t>
            </a:r>
            <a:endParaRPr sz="5100"/>
          </a:p>
        </p:txBody>
      </p:sp>
      <p:sp>
        <p:nvSpPr>
          <p:cNvPr id="676" name="Google Shape;676;p81"/>
          <p:cNvSpPr txBox="1"/>
          <p:nvPr>
            <p:ph idx="2" type="title"/>
          </p:nvPr>
        </p:nvSpPr>
        <p:spPr>
          <a:xfrm>
            <a:off x="820800" y="977538"/>
            <a:ext cx="1313100" cy="9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677" name="Google Shape;677;p81"/>
          <p:cNvPicPr preferRelativeResize="0"/>
          <p:nvPr/>
        </p:nvPicPr>
        <p:blipFill rotWithShape="1">
          <a:blip r:embed="rId3">
            <a:alphaModFix/>
          </a:blip>
          <a:srcRect b="0" l="7243" r="36472" t="0"/>
          <a:stretch/>
        </p:blipFill>
        <p:spPr>
          <a:xfrm>
            <a:off x="5195131" y="959250"/>
            <a:ext cx="3226500" cy="3225000"/>
          </a:xfrm>
          <a:prstGeom prst="roundRect">
            <a:avLst>
              <a:gd fmla="val 4969" name="adj"/>
            </a:avLst>
          </a:prstGeom>
          <a:noFill/>
          <a:ln>
            <a:noFill/>
          </a:ln>
        </p:spPr>
      </p:pic>
      <p:sp>
        <p:nvSpPr>
          <p:cNvPr id="678" name="Google Shape;678;p81"/>
          <p:cNvSpPr/>
          <p:nvPr/>
        </p:nvSpPr>
        <p:spPr>
          <a:xfrm>
            <a:off x="4900090" y="673432"/>
            <a:ext cx="586800" cy="586800"/>
          </a:xfrm>
          <a:prstGeom prst="ellipse">
            <a:avLst/>
          </a:prstGeom>
          <a:gradFill>
            <a:gsLst>
              <a:gs pos="0">
                <a:schemeClr val="dk2"/>
              </a:gs>
              <a:gs pos="100000">
                <a:schemeClr val="lt2"/>
              </a:gs>
            </a:gsLst>
            <a:lin ang="16200038"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81"/>
          <p:cNvGrpSpPr/>
          <p:nvPr/>
        </p:nvGrpSpPr>
        <p:grpSpPr>
          <a:xfrm>
            <a:off x="5026570" y="799912"/>
            <a:ext cx="333840" cy="333840"/>
            <a:chOff x="4379475" y="2661350"/>
            <a:chExt cx="410325" cy="410325"/>
          </a:xfrm>
        </p:grpSpPr>
        <p:sp>
          <p:nvSpPr>
            <p:cNvPr id="680" name="Google Shape;680;p81"/>
            <p:cNvSpPr/>
            <p:nvPr/>
          </p:nvSpPr>
          <p:spPr>
            <a:xfrm>
              <a:off x="4379475" y="2661350"/>
              <a:ext cx="410325" cy="410325"/>
            </a:xfrm>
            <a:custGeom>
              <a:rect b="b" l="l" r="r" t="t"/>
              <a:pathLst>
                <a:path extrusionOk="0" h="16413" w="16413">
                  <a:moveTo>
                    <a:pt x="8206" y="962"/>
                  </a:moveTo>
                  <a:cubicBezTo>
                    <a:pt x="9682" y="962"/>
                    <a:pt x="11154" y="1412"/>
                    <a:pt x="12406" y="2302"/>
                  </a:cubicBezTo>
                  <a:cubicBezTo>
                    <a:pt x="12489" y="2362"/>
                    <a:pt x="12587" y="2391"/>
                    <a:pt x="12684" y="2391"/>
                  </a:cubicBezTo>
                  <a:cubicBezTo>
                    <a:pt x="12808" y="2391"/>
                    <a:pt x="12931" y="2343"/>
                    <a:pt x="13024" y="2250"/>
                  </a:cubicBezTo>
                  <a:lnTo>
                    <a:pt x="13097" y="2176"/>
                  </a:lnTo>
                  <a:lnTo>
                    <a:pt x="13324" y="3764"/>
                  </a:lnTo>
                  <a:lnTo>
                    <a:pt x="13324" y="3764"/>
                  </a:lnTo>
                  <a:lnTo>
                    <a:pt x="11716" y="3534"/>
                  </a:lnTo>
                  <a:cubicBezTo>
                    <a:pt x="11843" y="3310"/>
                    <a:pt x="11773" y="3026"/>
                    <a:pt x="11555" y="2889"/>
                  </a:cubicBezTo>
                  <a:cubicBezTo>
                    <a:pt x="10555" y="2258"/>
                    <a:pt x="9397" y="1923"/>
                    <a:pt x="8215" y="1923"/>
                  </a:cubicBezTo>
                  <a:cubicBezTo>
                    <a:pt x="8212" y="1923"/>
                    <a:pt x="8210" y="1923"/>
                    <a:pt x="8207" y="1923"/>
                  </a:cubicBezTo>
                  <a:cubicBezTo>
                    <a:pt x="4744" y="1923"/>
                    <a:pt x="1925" y="4742"/>
                    <a:pt x="1925" y="8205"/>
                  </a:cubicBezTo>
                  <a:cubicBezTo>
                    <a:pt x="1925" y="11669"/>
                    <a:pt x="4742" y="14488"/>
                    <a:pt x="8207" y="14488"/>
                  </a:cubicBezTo>
                  <a:cubicBezTo>
                    <a:pt x="11510" y="14488"/>
                    <a:pt x="14225" y="11927"/>
                    <a:pt x="14471" y="8686"/>
                  </a:cubicBezTo>
                  <a:lnTo>
                    <a:pt x="15436" y="8686"/>
                  </a:lnTo>
                  <a:cubicBezTo>
                    <a:pt x="15322" y="10440"/>
                    <a:pt x="14583" y="12073"/>
                    <a:pt x="13330" y="13328"/>
                  </a:cubicBezTo>
                  <a:cubicBezTo>
                    <a:pt x="11947" y="14710"/>
                    <a:pt x="10095" y="15450"/>
                    <a:pt x="8206" y="15450"/>
                  </a:cubicBezTo>
                  <a:cubicBezTo>
                    <a:pt x="7371" y="15450"/>
                    <a:pt x="6529" y="15305"/>
                    <a:pt x="5718" y="15008"/>
                  </a:cubicBezTo>
                  <a:cubicBezTo>
                    <a:pt x="3070" y="14038"/>
                    <a:pt x="1225" y="11621"/>
                    <a:pt x="990" y="8810"/>
                  </a:cubicBezTo>
                  <a:cubicBezTo>
                    <a:pt x="755" y="6000"/>
                    <a:pt x="2171" y="3310"/>
                    <a:pt x="4619" y="1913"/>
                  </a:cubicBezTo>
                  <a:cubicBezTo>
                    <a:pt x="5735" y="1277"/>
                    <a:pt x="6972" y="962"/>
                    <a:pt x="8206" y="962"/>
                  </a:cubicBezTo>
                  <a:close/>
                  <a:moveTo>
                    <a:pt x="8222" y="0"/>
                  </a:moveTo>
                  <a:cubicBezTo>
                    <a:pt x="8217" y="0"/>
                    <a:pt x="8212" y="0"/>
                    <a:pt x="8207" y="0"/>
                  </a:cubicBezTo>
                  <a:cubicBezTo>
                    <a:pt x="6015" y="0"/>
                    <a:pt x="3954" y="854"/>
                    <a:pt x="2404" y="2403"/>
                  </a:cubicBezTo>
                  <a:cubicBezTo>
                    <a:pt x="853" y="3953"/>
                    <a:pt x="0" y="6013"/>
                    <a:pt x="0" y="8207"/>
                  </a:cubicBezTo>
                  <a:cubicBezTo>
                    <a:pt x="0" y="10399"/>
                    <a:pt x="854" y="12458"/>
                    <a:pt x="2404" y="14008"/>
                  </a:cubicBezTo>
                  <a:cubicBezTo>
                    <a:pt x="3953" y="15559"/>
                    <a:pt x="6015" y="16412"/>
                    <a:pt x="8207" y="16412"/>
                  </a:cubicBezTo>
                  <a:cubicBezTo>
                    <a:pt x="10400" y="16412"/>
                    <a:pt x="12459" y="15559"/>
                    <a:pt x="14009" y="14008"/>
                  </a:cubicBezTo>
                  <a:cubicBezTo>
                    <a:pt x="15560" y="12458"/>
                    <a:pt x="16413" y="10398"/>
                    <a:pt x="16413" y="8207"/>
                  </a:cubicBezTo>
                  <a:cubicBezTo>
                    <a:pt x="16413" y="7940"/>
                    <a:pt x="16197" y="7725"/>
                    <a:pt x="15932" y="7725"/>
                  </a:cubicBezTo>
                  <a:lnTo>
                    <a:pt x="13047" y="7725"/>
                  </a:lnTo>
                  <a:cubicBezTo>
                    <a:pt x="12785" y="7730"/>
                    <a:pt x="12576" y="7943"/>
                    <a:pt x="12576" y="8205"/>
                  </a:cubicBezTo>
                  <a:cubicBezTo>
                    <a:pt x="12576" y="8468"/>
                    <a:pt x="12785" y="8681"/>
                    <a:pt x="13047" y="8686"/>
                  </a:cubicBezTo>
                  <a:lnTo>
                    <a:pt x="13506" y="8686"/>
                  </a:lnTo>
                  <a:cubicBezTo>
                    <a:pt x="13451" y="9294"/>
                    <a:pt x="13292" y="9885"/>
                    <a:pt x="13036" y="10439"/>
                  </a:cubicBezTo>
                  <a:lnTo>
                    <a:pt x="12639" y="10209"/>
                  </a:lnTo>
                  <a:cubicBezTo>
                    <a:pt x="12562" y="10163"/>
                    <a:pt x="12477" y="10142"/>
                    <a:pt x="12394" y="10142"/>
                  </a:cubicBezTo>
                  <a:cubicBezTo>
                    <a:pt x="12228" y="10142"/>
                    <a:pt x="12066" y="10228"/>
                    <a:pt x="11977" y="10382"/>
                  </a:cubicBezTo>
                  <a:cubicBezTo>
                    <a:pt x="11843" y="10615"/>
                    <a:pt x="11924" y="10910"/>
                    <a:pt x="12158" y="11042"/>
                  </a:cubicBezTo>
                  <a:lnTo>
                    <a:pt x="12554" y="11271"/>
                  </a:lnTo>
                  <a:cubicBezTo>
                    <a:pt x="12202" y="11767"/>
                    <a:pt x="11769" y="12201"/>
                    <a:pt x="11272" y="12552"/>
                  </a:cubicBezTo>
                  <a:lnTo>
                    <a:pt x="11044" y="12155"/>
                  </a:lnTo>
                  <a:cubicBezTo>
                    <a:pt x="10953" y="12006"/>
                    <a:pt x="10795" y="11923"/>
                    <a:pt x="10632" y="11923"/>
                  </a:cubicBezTo>
                  <a:cubicBezTo>
                    <a:pt x="10550" y="11923"/>
                    <a:pt x="10467" y="11944"/>
                    <a:pt x="10391" y="11988"/>
                  </a:cubicBezTo>
                  <a:cubicBezTo>
                    <a:pt x="10164" y="12119"/>
                    <a:pt x="10085" y="12407"/>
                    <a:pt x="10211" y="12637"/>
                  </a:cubicBezTo>
                  <a:lnTo>
                    <a:pt x="10441" y="13034"/>
                  </a:lnTo>
                  <a:cubicBezTo>
                    <a:pt x="9887" y="13290"/>
                    <a:pt x="9295" y="13450"/>
                    <a:pt x="8688" y="13504"/>
                  </a:cubicBezTo>
                  <a:lnTo>
                    <a:pt x="8688" y="13044"/>
                  </a:lnTo>
                  <a:cubicBezTo>
                    <a:pt x="8688" y="12779"/>
                    <a:pt x="8472" y="12564"/>
                    <a:pt x="8207" y="12564"/>
                  </a:cubicBezTo>
                  <a:cubicBezTo>
                    <a:pt x="7942" y="12564"/>
                    <a:pt x="7727" y="12779"/>
                    <a:pt x="7727" y="13044"/>
                  </a:cubicBezTo>
                  <a:lnTo>
                    <a:pt x="7727" y="13504"/>
                  </a:lnTo>
                  <a:cubicBezTo>
                    <a:pt x="7119" y="13450"/>
                    <a:pt x="6526" y="13290"/>
                    <a:pt x="5974" y="13034"/>
                  </a:cubicBezTo>
                  <a:lnTo>
                    <a:pt x="6204" y="12637"/>
                  </a:lnTo>
                  <a:cubicBezTo>
                    <a:pt x="6341" y="12407"/>
                    <a:pt x="6265" y="12107"/>
                    <a:pt x="6032" y="11972"/>
                  </a:cubicBezTo>
                  <a:cubicBezTo>
                    <a:pt x="5956" y="11928"/>
                    <a:pt x="5874" y="11908"/>
                    <a:pt x="5792" y="11908"/>
                  </a:cubicBezTo>
                  <a:cubicBezTo>
                    <a:pt x="5623" y="11908"/>
                    <a:pt x="5459" y="11997"/>
                    <a:pt x="5371" y="12157"/>
                  </a:cubicBezTo>
                  <a:lnTo>
                    <a:pt x="5142" y="12552"/>
                  </a:lnTo>
                  <a:cubicBezTo>
                    <a:pt x="4646" y="12201"/>
                    <a:pt x="4212" y="11767"/>
                    <a:pt x="3861" y="11271"/>
                  </a:cubicBezTo>
                  <a:lnTo>
                    <a:pt x="4256" y="11042"/>
                  </a:lnTo>
                  <a:cubicBezTo>
                    <a:pt x="4483" y="10907"/>
                    <a:pt x="4559" y="10616"/>
                    <a:pt x="4427" y="10389"/>
                  </a:cubicBezTo>
                  <a:cubicBezTo>
                    <a:pt x="4338" y="10235"/>
                    <a:pt x="4177" y="10148"/>
                    <a:pt x="4011" y="10148"/>
                  </a:cubicBezTo>
                  <a:cubicBezTo>
                    <a:pt x="3931" y="10148"/>
                    <a:pt x="3850" y="10168"/>
                    <a:pt x="3776" y="10210"/>
                  </a:cubicBezTo>
                  <a:lnTo>
                    <a:pt x="3379" y="10439"/>
                  </a:lnTo>
                  <a:cubicBezTo>
                    <a:pt x="3123" y="9887"/>
                    <a:pt x="2963" y="9294"/>
                    <a:pt x="2909" y="8687"/>
                  </a:cubicBezTo>
                  <a:lnTo>
                    <a:pt x="3367" y="8687"/>
                  </a:lnTo>
                  <a:cubicBezTo>
                    <a:pt x="3629" y="8681"/>
                    <a:pt x="3839" y="8468"/>
                    <a:pt x="3839" y="8205"/>
                  </a:cubicBezTo>
                  <a:cubicBezTo>
                    <a:pt x="3839" y="7945"/>
                    <a:pt x="3629" y="7731"/>
                    <a:pt x="3367" y="7725"/>
                  </a:cubicBezTo>
                  <a:lnTo>
                    <a:pt x="2909" y="7725"/>
                  </a:lnTo>
                  <a:cubicBezTo>
                    <a:pt x="2963" y="7119"/>
                    <a:pt x="3123" y="6526"/>
                    <a:pt x="3379" y="5974"/>
                  </a:cubicBezTo>
                  <a:lnTo>
                    <a:pt x="3776" y="6202"/>
                  </a:lnTo>
                  <a:cubicBezTo>
                    <a:pt x="3853" y="6248"/>
                    <a:pt x="3937" y="6269"/>
                    <a:pt x="4020" y="6269"/>
                  </a:cubicBezTo>
                  <a:cubicBezTo>
                    <a:pt x="4186" y="6269"/>
                    <a:pt x="4347" y="6183"/>
                    <a:pt x="4436" y="6029"/>
                  </a:cubicBezTo>
                  <a:cubicBezTo>
                    <a:pt x="4571" y="5798"/>
                    <a:pt x="4489" y="5501"/>
                    <a:pt x="4256" y="5370"/>
                  </a:cubicBezTo>
                  <a:lnTo>
                    <a:pt x="3861" y="5142"/>
                  </a:lnTo>
                  <a:cubicBezTo>
                    <a:pt x="4212" y="4644"/>
                    <a:pt x="4646" y="4212"/>
                    <a:pt x="5142" y="3860"/>
                  </a:cubicBezTo>
                  <a:lnTo>
                    <a:pt x="5371" y="4256"/>
                  </a:lnTo>
                  <a:cubicBezTo>
                    <a:pt x="5459" y="4415"/>
                    <a:pt x="5623" y="4505"/>
                    <a:pt x="5792" y="4505"/>
                  </a:cubicBezTo>
                  <a:cubicBezTo>
                    <a:pt x="5874" y="4505"/>
                    <a:pt x="5956" y="4484"/>
                    <a:pt x="6032" y="4440"/>
                  </a:cubicBezTo>
                  <a:cubicBezTo>
                    <a:pt x="6265" y="4306"/>
                    <a:pt x="6341" y="4005"/>
                    <a:pt x="6204" y="3775"/>
                  </a:cubicBezTo>
                  <a:lnTo>
                    <a:pt x="5974" y="3377"/>
                  </a:lnTo>
                  <a:cubicBezTo>
                    <a:pt x="6526" y="3119"/>
                    <a:pt x="7119" y="2961"/>
                    <a:pt x="7725" y="2907"/>
                  </a:cubicBezTo>
                  <a:lnTo>
                    <a:pt x="7725" y="3365"/>
                  </a:lnTo>
                  <a:cubicBezTo>
                    <a:pt x="7725" y="3631"/>
                    <a:pt x="7941" y="3846"/>
                    <a:pt x="8207" y="3846"/>
                  </a:cubicBezTo>
                  <a:cubicBezTo>
                    <a:pt x="8472" y="3846"/>
                    <a:pt x="8688" y="3631"/>
                    <a:pt x="8688" y="3365"/>
                  </a:cubicBezTo>
                  <a:lnTo>
                    <a:pt x="8688" y="2907"/>
                  </a:lnTo>
                  <a:cubicBezTo>
                    <a:pt x="9319" y="2963"/>
                    <a:pt x="9935" y="3133"/>
                    <a:pt x="10506" y="3406"/>
                  </a:cubicBezTo>
                  <a:lnTo>
                    <a:pt x="10378" y="3537"/>
                  </a:lnTo>
                  <a:cubicBezTo>
                    <a:pt x="10096" y="3816"/>
                    <a:pt x="10257" y="4297"/>
                    <a:pt x="10648" y="4352"/>
                  </a:cubicBezTo>
                  <a:lnTo>
                    <a:pt x="13822" y="4806"/>
                  </a:lnTo>
                  <a:cubicBezTo>
                    <a:pt x="13845" y="4810"/>
                    <a:pt x="13867" y="4811"/>
                    <a:pt x="13889" y="4811"/>
                  </a:cubicBezTo>
                  <a:cubicBezTo>
                    <a:pt x="14176" y="4811"/>
                    <a:pt x="14407" y="4557"/>
                    <a:pt x="14365" y="4262"/>
                  </a:cubicBezTo>
                  <a:lnTo>
                    <a:pt x="13913" y="1088"/>
                  </a:lnTo>
                  <a:cubicBezTo>
                    <a:pt x="13876" y="833"/>
                    <a:pt x="13659" y="675"/>
                    <a:pt x="13434" y="675"/>
                  </a:cubicBezTo>
                  <a:cubicBezTo>
                    <a:pt x="13315" y="675"/>
                    <a:pt x="13194" y="720"/>
                    <a:pt x="13097" y="817"/>
                  </a:cubicBezTo>
                  <a:lnTo>
                    <a:pt x="12624" y="1290"/>
                  </a:lnTo>
                  <a:cubicBezTo>
                    <a:pt x="11310" y="447"/>
                    <a:pt x="9783" y="0"/>
                    <a:pt x="8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1"/>
            <p:cNvSpPr/>
            <p:nvPr/>
          </p:nvSpPr>
          <p:spPr>
            <a:xfrm>
              <a:off x="4526825" y="2778125"/>
              <a:ext cx="140950" cy="140450"/>
            </a:xfrm>
            <a:custGeom>
              <a:rect b="b" l="l" r="r" t="t"/>
              <a:pathLst>
                <a:path extrusionOk="0" h="5618" w="5638">
                  <a:moveTo>
                    <a:pt x="2310" y="3053"/>
                  </a:moveTo>
                  <a:cubicBezTo>
                    <a:pt x="2557" y="3053"/>
                    <a:pt x="2794" y="3244"/>
                    <a:pt x="2794" y="3534"/>
                  </a:cubicBezTo>
                  <a:cubicBezTo>
                    <a:pt x="2794" y="3800"/>
                    <a:pt x="2578" y="4015"/>
                    <a:pt x="2313" y="4015"/>
                  </a:cubicBezTo>
                  <a:cubicBezTo>
                    <a:pt x="1884" y="4015"/>
                    <a:pt x="1670" y="3498"/>
                    <a:pt x="1973" y="3195"/>
                  </a:cubicBezTo>
                  <a:cubicBezTo>
                    <a:pt x="2072" y="3097"/>
                    <a:pt x="2192" y="3053"/>
                    <a:pt x="2310" y="3053"/>
                  </a:cubicBezTo>
                  <a:close/>
                  <a:moveTo>
                    <a:pt x="550" y="0"/>
                  </a:moveTo>
                  <a:cubicBezTo>
                    <a:pt x="468" y="0"/>
                    <a:pt x="386" y="21"/>
                    <a:pt x="310" y="65"/>
                  </a:cubicBezTo>
                  <a:cubicBezTo>
                    <a:pt x="80" y="197"/>
                    <a:pt x="1" y="491"/>
                    <a:pt x="134" y="721"/>
                  </a:cubicBezTo>
                  <a:lnTo>
                    <a:pt x="1216" y="2599"/>
                  </a:lnTo>
                  <a:cubicBezTo>
                    <a:pt x="729" y="3170"/>
                    <a:pt x="761" y="4021"/>
                    <a:pt x="1294" y="4554"/>
                  </a:cubicBezTo>
                  <a:cubicBezTo>
                    <a:pt x="1574" y="4834"/>
                    <a:pt x="1943" y="4976"/>
                    <a:pt x="2313" y="4976"/>
                  </a:cubicBezTo>
                  <a:cubicBezTo>
                    <a:pt x="2645" y="4976"/>
                    <a:pt x="2978" y="4861"/>
                    <a:pt x="3249" y="4630"/>
                  </a:cubicBezTo>
                  <a:lnTo>
                    <a:pt x="4848" y="5553"/>
                  </a:lnTo>
                  <a:cubicBezTo>
                    <a:pt x="4924" y="5596"/>
                    <a:pt x="5007" y="5617"/>
                    <a:pt x="5088" y="5617"/>
                  </a:cubicBezTo>
                  <a:cubicBezTo>
                    <a:pt x="5254" y="5617"/>
                    <a:pt x="5416" y="5531"/>
                    <a:pt x="5504" y="5377"/>
                  </a:cubicBezTo>
                  <a:cubicBezTo>
                    <a:pt x="5638" y="5147"/>
                    <a:pt x="5558" y="4852"/>
                    <a:pt x="5329" y="4721"/>
                  </a:cubicBezTo>
                  <a:lnTo>
                    <a:pt x="3731" y="3798"/>
                  </a:lnTo>
                  <a:cubicBezTo>
                    <a:pt x="3896" y="2911"/>
                    <a:pt x="3215" y="2092"/>
                    <a:pt x="2313" y="2092"/>
                  </a:cubicBezTo>
                  <a:cubicBezTo>
                    <a:pt x="2224" y="2092"/>
                    <a:pt x="2136" y="2101"/>
                    <a:pt x="2050" y="2117"/>
                  </a:cubicBezTo>
                  <a:lnTo>
                    <a:pt x="966" y="241"/>
                  </a:lnTo>
                  <a:cubicBezTo>
                    <a:pt x="877" y="87"/>
                    <a:pt x="715" y="0"/>
                    <a:pt x="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2"/>
          <p:cNvSpPr txBox="1"/>
          <p:nvPr>
            <p:ph idx="1" type="body"/>
          </p:nvPr>
        </p:nvSpPr>
        <p:spPr>
          <a:xfrm>
            <a:off x="332550" y="1215100"/>
            <a:ext cx="8478900" cy="37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Objective: </a:t>
            </a:r>
            <a:r>
              <a:rPr lang="en" sz="1400">
                <a:solidFill>
                  <a:srgbClr val="000000"/>
                </a:solidFill>
              </a:rPr>
              <a:t>Determine whether a client will subscribe to a term deposit (</a:t>
            </a:r>
            <a:r>
              <a:rPr lang="en" sz="1400">
                <a:solidFill>
                  <a:srgbClr val="188038"/>
                </a:solidFill>
              </a:rPr>
              <a:t>y</a:t>
            </a:r>
            <a:r>
              <a:rPr lang="en" sz="1400">
                <a:solidFill>
                  <a:srgbClr val="000000"/>
                </a:solidFill>
              </a:rPr>
              <a:t>) based on data from a Portuguese bank.</a:t>
            </a:r>
            <a:endParaRPr>
              <a:solidFill>
                <a:srgbClr val="000000"/>
              </a:solidFill>
            </a:endParaRPr>
          </a:p>
          <a:p>
            <a:pPr indent="0" lvl="0" marL="0" rtl="0" algn="l">
              <a:spcBef>
                <a:spcPts val="1000"/>
              </a:spcBef>
              <a:spcAft>
                <a:spcPts val="0"/>
              </a:spcAft>
              <a:buNone/>
            </a:pPr>
            <a:r>
              <a:rPr b="1" lang="en" sz="1400">
                <a:solidFill>
                  <a:srgbClr val="000000"/>
                </a:solidFill>
              </a:rPr>
              <a:t>Understanding Key Metrics in Model Evaluation:</a:t>
            </a:r>
            <a:endParaRPr b="1"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Accuracy:</a:t>
            </a:r>
            <a:r>
              <a:rPr lang="en" sz="1400">
                <a:solidFill>
                  <a:srgbClr val="000000"/>
                </a:solidFill>
              </a:rPr>
              <a:t> Measures the overall correctness of the models</a:t>
            </a:r>
            <a:endParaRPr sz="1400">
              <a:solidFill>
                <a:srgbClr val="000000"/>
              </a:solidFill>
            </a:endParaRPr>
          </a:p>
          <a:p>
            <a:pPr indent="-317500" lvl="0" marL="914400" rtl="0" algn="l">
              <a:lnSpc>
                <a:spcPct val="115000"/>
              </a:lnSpc>
              <a:spcBef>
                <a:spcPts val="0"/>
              </a:spcBef>
              <a:spcAft>
                <a:spcPts val="0"/>
              </a:spcAft>
              <a:buClr>
                <a:srgbClr val="000000"/>
              </a:buClr>
              <a:buSzPts val="1400"/>
              <a:buChar char="-"/>
            </a:pPr>
            <a:r>
              <a:rPr lang="en" sz="1400">
                <a:solidFill>
                  <a:srgbClr val="000000"/>
                </a:solidFill>
              </a:rPr>
              <a:t>Not always reliable for </a:t>
            </a:r>
            <a:r>
              <a:rPr lang="en" sz="1400">
                <a:solidFill>
                  <a:srgbClr val="000000"/>
                </a:solidFill>
              </a:rPr>
              <a:t>imbalance</a:t>
            </a:r>
            <a:r>
              <a:rPr lang="en" sz="1400">
                <a:solidFill>
                  <a:srgbClr val="000000"/>
                </a:solidFill>
              </a:rPr>
              <a:t> datasets</a:t>
            </a:r>
            <a:endParaRPr sz="1400">
              <a:solidFill>
                <a:srgbClr val="000000"/>
              </a:solidFill>
            </a:endParaRPr>
          </a:p>
          <a:p>
            <a:pPr indent="-317500" lvl="0" marL="914400" rtl="0" algn="l">
              <a:lnSpc>
                <a:spcPct val="115000"/>
              </a:lnSpc>
              <a:spcBef>
                <a:spcPts val="0"/>
              </a:spcBef>
              <a:spcAft>
                <a:spcPts val="0"/>
              </a:spcAft>
              <a:buClr>
                <a:srgbClr val="000000"/>
              </a:buClr>
              <a:buSzPts val="1400"/>
              <a:buChar char="-"/>
            </a:pPr>
            <a:r>
              <a:rPr lang="en" sz="1400">
                <a:solidFill>
                  <a:srgbClr val="000000"/>
                </a:solidFill>
              </a:rPr>
              <a:t>Might be high even if the model failed to predict the minority class correctly</a:t>
            </a:r>
            <a:endParaRPr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Precision: </a:t>
            </a:r>
            <a:r>
              <a:rPr lang="en" sz="1400">
                <a:solidFill>
                  <a:srgbClr val="000000"/>
                </a:solidFill>
              </a:rPr>
              <a:t>Measures how many of predicted positive cases are actually correct</a:t>
            </a:r>
            <a:endParaRPr sz="1400">
              <a:solidFill>
                <a:srgbClr val="000000"/>
              </a:solidFill>
            </a:endParaRPr>
          </a:p>
          <a:p>
            <a:pPr indent="-317500" lvl="0" marL="914400" rtl="0" algn="l">
              <a:lnSpc>
                <a:spcPct val="115000"/>
              </a:lnSpc>
              <a:spcBef>
                <a:spcPts val="0"/>
              </a:spcBef>
              <a:spcAft>
                <a:spcPts val="0"/>
              </a:spcAft>
              <a:buClr>
                <a:srgbClr val="000000"/>
              </a:buClr>
              <a:buSzPts val="1400"/>
              <a:buChar char="-"/>
            </a:pPr>
            <a:r>
              <a:rPr lang="en" sz="1400">
                <a:solidFill>
                  <a:srgbClr val="000000"/>
                </a:solidFill>
              </a:rPr>
              <a:t>High precision means fewer false positives</a:t>
            </a:r>
            <a:endParaRPr sz="1400">
              <a:solidFill>
                <a:srgbClr val="000000"/>
              </a:solidFill>
            </a:endParaRPr>
          </a:p>
          <a:p>
            <a:pPr indent="-317500" lvl="0" marL="914400" rtl="0" algn="l">
              <a:lnSpc>
                <a:spcPct val="115000"/>
              </a:lnSpc>
              <a:spcBef>
                <a:spcPts val="0"/>
              </a:spcBef>
              <a:spcAft>
                <a:spcPts val="0"/>
              </a:spcAft>
              <a:buClr>
                <a:srgbClr val="000000"/>
              </a:buClr>
              <a:buSzPts val="1400"/>
              <a:buChar char="-"/>
            </a:pPr>
            <a:r>
              <a:rPr lang="en" sz="1400">
                <a:solidFill>
                  <a:srgbClr val="000000"/>
                </a:solidFill>
              </a:rPr>
              <a:t>Useful when cost of misclassifying a non-subscriber as a subscriber is high</a:t>
            </a:r>
            <a:endParaRPr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Recall: </a:t>
            </a:r>
            <a:r>
              <a:rPr lang="en" sz="1400">
                <a:solidFill>
                  <a:srgbClr val="000000"/>
                </a:solidFill>
              </a:rPr>
              <a:t>Measures how many actual subscribers are correctly predicted</a:t>
            </a:r>
            <a:endParaRPr sz="1400">
              <a:solidFill>
                <a:srgbClr val="000000"/>
              </a:solidFill>
            </a:endParaRPr>
          </a:p>
          <a:p>
            <a:pPr indent="-317500" lvl="0" marL="914400" rtl="0" algn="l">
              <a:lnSpc>
                <a:spcPct val="115000"/>
              </a:lnSpc>
              <a:spcBef>
                <a:spcPts val="0"/>
              </a:spcBef>
              <a:spcAft>
                <a:spcPts val="0"/>
              </a:spcAft>
              <a:buClr>
                <a:srgbClr val="000000"/>
              </a:buClr>
              <a:buSzPts val="1400"/>
              <a:buChar char="-"/>
            </a:pPr>
            <a:r>
              <a:rPr lang="en" sz="1400">
                <a:solidFill>
                  <a:srgbClr val="000000"/>
                </a:solidFill>
              </a:rPr>
              <a:t>Critical for our application as it helps identify potential customers, thus maximizing customer engagement and marketing effectiveness</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Catamaran Medium"/>
              <a:buChar char="●"/>
            </a:pPr>
            <a:r>
              <a:rPr b="1" lang="en" sz="1400">
                <a:solidFill>
                  <a:srgbClr val="000000"/>
                </a:solidFill>
              </a:rPr>
              <a:t>F1-Score: </a:t>
            </a:r>
            <a:r>
              <a:rPr lang="en" sz="1400">
                <a:solidFill>
                  <a:srgbClr val="000000"/>
                </a:solidFill>
              </a:rPr>
              <a:t>The harmonic mean of precision and recall, balancing both metrics</a:t>
            </a:r>
            <a:endParaRPr sz="1400">
              <a:solidFill>
                <a:srgbClr val="000000"/>
              </a:solidFill>
            </a:endParaRPr>
          </a:p>
          <a:p>
            <a:pPr indent="-317500" lvl="0" marL="914400" rtl="0" algn="l">
              <a:lnSpc>
                <a:spcPct val="115000"/>
              </a:lnSpc>
              <a:spcBef>
                <a:spcPts val="0"/>
              </a:spcBef>
              <a:spcAft>
                <a:spcPts val="0"/>
              </a:spcAft>
              <a:buClr>
                <a:srgbClr val="000000"/>
              </a:buClr>
              <a:buSzPts val="1400"/>
              <a:buChar char="-"/>
            </a:pPr>
            <a:r>
              <a:rPr lang="en" sz="1400">
                <a:solidFill>
                  <a:srgbClr val="000000"/>
                </a:solidFill>
              </a:rPr>
              <a:t>Useful when we need a trade-off between precision and recall.</a:t>
            </a:r>
            <a:endParaRPr sz="1200">
              <a:solidFill>
                <a:srgbClr val="000000"/>
              </a:solidFill>
            </a:endParaRPr>
          </a:p>
          <a:p>
            <a:pPr indent="0" lvl="0" marL="1371600" rtl="0" algn="l">
              <a:lnSpc>
                <a:spcPct val="115000"/>
              </a:lnSpc>
              <a:spcBef>
                <a:spcPts val="1200"/>
              </a:spcBef>
              <a:spcAft>
                <a:spcPts val="0"/>
              </a:spcAft>
              <a:buNone/>
            </a:pPr>
            <a:r>
              <a:t/>
            </a:r>
            <a:endParaRPr>
              <a:solidFill>
                <a:srgbClr val="000000"/>
              </a:solidFill>
              <a:latin typeface="Catamaran Medium"/>
              <a:ea typeface="Catamaran Medium"/>
              <a:cs typeface="Catamaran Medium"/>
              <a:sym typeface="Catamaran Medium"/>
            </a:endParaRPr>
          </a:p>
          <a:p>
            <a:pPr indent="0" lvl="0" marL="0" rtl="0" algn="l">
              <a:spcBef>
                <a:spcPts val="1200"/>
              </a:spcBef>
              <a:spcAft>
                <a:spcPts val="0"/>
              </a:spcAft>
              <a:buNone/>
            </a:pPr>
            <a:r>
              <a:t/>
            </a:r>
            <a:endParaRPr/>
          </a:p>
        </p:txBody>
      </p:sp>
      <p:sp>
        <p:nvSpPr>
          <p:cNvPr id="687" name="Google Shape;687;p82"/>
          <p:cNvSpPr txBox="1"/>
          <p:nvPr>
            <p:ph type="title"/>
          </p:nvPr>
        </p:nvSpPr>
        <p:spPr>
          <a:xfrm>
            <a:off x="280825" y="46202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83"/>
          <p:cNvPicPr preferRelativeResize="0"/>
          <p:nvPr/>
        </p:nvPicPr>
        <p:blipFill>
          <a:blip r:embed="rId3">
            <a:alphaModFix/>
          </a:blip>
          <a:stretch>
            <a:fillRect/>
          </a:stretch>
        </p:blipFill>
        <p:spPr>
          <a:xfrm>
            <a:off x="3454600" y="1254013"/>
            <a:ext cx="5268301" cy="3427925"/>
          </a:xfrm>
          <a:prstGeom prst="rect">
            <a:avLst/>
          </a:prstGeom>
          <a:noFill/>
          <a:ln>
            <a:noFill/>
          </a:ln>
        </p:spPr>
      </p:pic>
      <p:sp>
        <p:nvSpPr>
          <p:cNvPr id="693" name="Google Shape;693;p83"/>
          <p:cNvSpPr txBox="1"/>
          <p:nvPr/>
        </p:nvSpPr>
        <p:spPr>
          <a:xfrm>
            <a:off x="219529" y="649837"/>
            <a:ext cx="60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Recall</a:t>
            </a:r>
            <a:r>
              <a:rPr lang="en" sz="2000">
                <a:solidFill>
                  <a:schemeClr val="dk1"/>
                </a:solidFill>
                <a:latin typeface="Catamaran SemiBold"/>
                <a:ea typeface="Catamaran SemiBold"/>
                <a:cs typeface="Catamaran SemiBold"/>
                <a:sym typeface="Catamaran SemiBold"/>
              </a:rPr>
              <a:t> (y = yes) for Fine-Tuned Models</a:t>
            </a:r>
            <a:endParaRPr>
              <a:latin typeface="Catamaran SemiBold"/>
              <a:ea typeface="Catamaran SemiBold"/>
              <a:cs typeface="Catamaran SemiBold"/>
              <a:sym typeface="Catamaran SemiBold"/>
            </a:endParaRPr>
          </a:p>
        </p:txBody>
      </p:sp>
      <p:sp>
        <p:nvSpPr>
          <p:cNvPr id="694" name="Google Shape;694;p83"/>
          <p:cNvSpPr txBox="1"/>
          <p:nvPr>
            <p:ph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sp>
        <p:nvSpPr>
          <p:cNvPr id="695" name="Google Shape;695;p83"/>
          <p:cNvSpPr txBox="1"/>
          <p:nvPr/>
        </p:nvSpPr>
        <p:spPr>
          <a:xfrm>
            <a:off x="253075" y="1387375"/>
            <a:ext cx="3201600" cy="3242100"/>
          </a:xfrm>
          <a:prstGeom prst="rect">
            <a:avLst/>
          </a:prstGeom>
          <a:noFill/>
          <a:ln>
            <a:noFill/>
          </a:ln>
        </p:spPr>
        <p:txBody>
          <a:bodyPr anchorCtr="0" anchor="t" bIns="91425" lIns="91425" spcFirstLastPara="1" rIns="91425" wrap="square" tIns="91425">
            <a:noAutofit/>
          </a:bodyPr>
          <a:lstStyle/>
          <a:p>
            <a:pPr indent="-260350" lvl="0" marL="371475" rtl="0" algn="l">
              <a:lnSpc>
                <a:spcPct val="150000"/>
              </a:lnSpc>
              <a:spcBef>
                <a:spcPts val="0"/>
              </a:spcBef>
              <a:spcAft>
                <a:spcPts val="0"/>
              </a:spcAft>
              <a:buClr>
                <a:schemeClr val="dk1"/>
              </a:buClr>
              <a:buSzPts val="1400"/>
              <a:buFont typeface="Catamaran"/>
              <a:buChar char="➢"/>
            </a:pPr>
            <a:r>
              <a:rPr b="1" lang="en">
                <a:solidFill>
                  <a:srgbClr val="38761D"/>
                </a:solidFill>
                <a:latin typeface="Catamaran"/>
                <a:ea typeface="Catamaran"/>
                <a:cs typeface="Catamaran"/>
                <a:sym typeface="Catamaran"/>
              </a:rPr>
              <a:t>Highest </a:t>
            </a:r>
            <a:r>
              <a:rPr lang="en">
                <a:solidFill>
                  <a:schemeClr val="dk1"/>
                </a:solidFill>
                <a:latin typeface="Catamaran"/>
                <a:ea typeface="Catamaran"/>
                <a:cs typeface="Catamaran"/>
                <a:sym typeface="Catamaran"/>
              </a:rPr>
              <a:t>Recall: </a:t>
            </a:r>
            <a:r>
              <a:rPr lang="en">
                <a:solidFill>
                  <a:schemeClr val="dk1"/>
                </a:solidFill>
                <a:latin typeface="Catamaran"/>
                <a:ea typeface="Catamaran"/>
                <a:cs typeface="Catamaran"/>
                <a:sym typeface="Catamaran"/>
              </a:rPr>
              <a:t>Logistic</a:t>
            </a:r>
            <a:r>
              <a:rPr lang="en">
                <a:solidFill>
                  <a:schemeClr val="dk1"/>
                </a:solidFill>
                <a:latin typeface="Catamaran"/>
                <a:ea typeface="Catamaran"/>
                <a:cs typeface="Catamaran"/>
                <a:sym typeface="Catamaran"/>
              </a:rPr>
              <a:t> Regression</a:t>
            </a:r>
            <a:endParaRPr>
              <a:solidFill>
                <a:schemeClr val="dk1"/>
              </a:solidFill>
              <a:latin typeface="Catamaran"/>
              <a:ea typeface="Catamaran"/>
              <a:cs typeface="Catamaran"/>
              <a:sym typeface="Catamaran"/>
            </a:endParaRPr>
          </a:p>
          <a:p>
            <a:pPr indent="-260350" lvl="0" marL="371475" rtl="0" algn="l">
              <a:lnSpc>
                <a:spcPct val="150000"/>
              </a:lnSpc>
              <a:spcBef>
                <a:spcPts val="0"/>
              </a:spcBef>
              <a:spcAft>
                <a:spcPts val="0"/>
              </a:spcAft>
              <a:buClr>
                <a:schemeClr val="dk1"/>
              </a:buClr>
              <a:buSzPts val="1400"/>
              <a:buFont typeface="Catamaran"/>
              <a:buChar char="➢"/>
            </a:pPr>
            <a:r>
              <a:rPr lang="en">
                <a:solidFill>
                  <a:schemeClr val="dk1"/>
                </a:solidFill>
                <a:latin typeface="Catamaran"/>
                <a:ea typeface="Catamaran"/>
                <a:cs typeface="Catamaran"/>
                <a:sym typeface="Catamaran"/>
              </a:rPr>
              <a:t>Why?</a:t>
            </a:r>
            <a:endParaRPr>
              <a:solidFill>
                <a:schemeClr val="dk1"/>
              </a:solidFill>
              <a:latin typeface="Catamaran"/>
              <a:ea typeface="Catamaran"/>
              <a:cs typeface="Catamaran"/>
              <a:sym typeface="Catamaran"/>
            </a:endParaRPr>
          </a:p>
          <a:p>
            <a:pPr indent="-317500" lvl="1" marL="714375" rtl="0" algn="l">
              <a:lnSpc>
                <a:spcPct val="100000"/>
              </a:lnSpc>
              <a:spcBef>
                <a:spcPts val="0"/>
              </a:spcBef>
              <a:spcAft>
                <a:spcPts val="0"/>
              </a:spcAft>
              <a:buClr>
                <a:schemeClr val="dk1"/>
              </a:buClr>
              <a:buSzPts val="1400"/>
              <a:buFont typeface="Catamaran"/>
              <a:buChar char="○"/>
            </a:pPr>
            <a:r>
              <a:rPr lang="en">
                <a:solidFill>
                  <a:schemeClr val="dk1"/>
                </a:solidFill>
                <a:latin typeface="Catamaran"/>
                <a:ea typeface="Catamaran"/>
                <a:cs typeface="Catamaran"/>
                <a:sym typeface="Catamaran"/>
              </a:rPr>
              <a:t>Uses probability distributions rather than hard splits</a:t>
            </a:r>
            <a:br>
              <a:rPr lang="en">
                <a:solidFill>
                  <a:schemeClr val="dk1"/>
                </a:solidFill>
                <a:latin typeface="Catamaran"/>
                <a:ea typeface="Catamaran"/>
                <a:cs typeface="Catamaran"/>
                <a:sym typeface="Catamaran"/>
              </a:rPr>
            </a:br>
            <a:endParaRPr>
              <a:solidFill>
                <a:schemeClr val="dk1"/>
              </a:solidFill>
              <a:latin typeface="Catamaran"/>
              <a:ea typeface="Catamaran"/>
              <a:cs typeface="Catamaran"/>
              <a:sym typeface="Catamaran"/>
            </a:endParaRPr>
          </a:p>
          <a:p>
            <a:pPr indent="-317500" lvl="1" marL="714375" rtl="0" algn="l">
              <a:lnSpc>
                <a:spcPct val="100000"/>
              </a:lnSpc>
              <a:spcBef>
                <a:spcPts val="0"/>
              </a:spcBef>
              <a:spcAft>
                <a:spcPts val="0"/>
              </a:spcAft>
              <a:buClr>
                <a:schemeClr val="dk1"/>
              </a:buClr>
              <a:buSzPts val="1400"/>
              <a:buFont typeface="Catamaran"/>
              <a:buChar char="○"/>
            </a:pPr>
            <a:r>
              <a:rPr lang="en">
                <a:solidFill>
                  <a:schemeClr val="dk1"/>
                </a:solidFill>
                <a:latin typeface="Catamaran"/>
                <a:ea typeface="Catamaran"/>
                <a:cs typeface="Catamaran"/>
                <a:sym typeface="Catamaran"/>
              </a:rPr>
              <a:t>Less biased towards class imbalance compared to tree-based models</a:t>
            </a:r>
            <a:endParaRPr>
              <a:solidFill>
                <a:schemeClr val="dk1"/>
              </a:solidFill>
              <a:latin typeface="Catamaran"/>
              <a:ea typeface="Catamaran"/>
              <a:cs typeface="Catamaran"/>
              <a:sym typeface="Catamar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4"/>
          <p:cNvSpPr txBox="1"/>
          <p:nvPr/>
        </p:nvSpPr>
        <p:spPr>
          <a:xfrm>
            <a:off x="219529" y="649837"/>
            <a:ext cx="60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Precision (y = yes) for </a:t>
            </a:r>
            <a:r>
              <a:rPr lang="en" sz="2000">
                <a:solidFill>
                  <a:schemeClr val="dk1"/>
                </a:solidFill>
                <a:latin typeface="Catamaran SemiBold"/>
                <a:ea typeface="Catamaran SemiBold"/>
                <a:cs typeface="Catamaran SemiBold"/>
                <a:sym typeface="Catamaran SemiBold"/>
              </a:rPr>
              <a:t>Fine-Tuned Models</a:t>
            </a:r>
            <a:endParaRPr>
              <a:latin typeface="Catamaran SemiBold"/>
              <a:ea typeface="Catamaran SemiBold"/>
              <a:cs typeface="Catamaran SemiBold"/>
              <a:sym typeface="Catamaran SemiBold"/>
            </a:endParaRPr>
          </a:p>
        </p:txBody>
      </p:sp>
      <p:sp>
        <p:nvSpPr>
          <p:cNvPr id="701" name="Google Shape;701;p84"/>
          <p:cNvSpPr txBox="1"/>
          <p:nvPr>
            <p:ph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sp>
        <p:nvSpPr>
          <p:cNvPr id="702" name="Google Shape;702;p84"/>
          <p:cNvSpPr txBox="1"/>
          <p:nvPr/>
        </p:nvSpPr>
        <p:spPr>
          <a:xfrm>
            <a:off x="287578" y="1387375"/>
            <a:ext cx="3178500" cy="3242100"/>
          </a:xfrm>
          <a:prstGeom prst="rect">
            <a:avLst/>
          </a:prstGeom>
          <a:noFill/>
          <a:ln>
            <a:noFill/>
          </a:ln>
        </p:spPr>
        <p:txBody>
          <a:bodyPr anchorCtr="0" anchor="t" bIns="91425" lIns="91425" spcFirstLastPara="1" rIns="91425" wrap="square" tIns="91425">
            <a:noAutofit/>
          </a:bodyPr>
          <a:lstStyle/>
          <a:p>
            <a:pPr indent="-260350" lvl="0" marL="371475" rtl="0" algn="l">
              <a:lnSpc>
                <a:spcPct val="150000"/>
              </a:lnSpc>
              <a:spcBef>
                <a:spcPts val="0"/>
              </a:spcBef>
              <a:spcAft>
                <a:spcPts val="0"/>
              </a:spcAft>
              <a:buClr>
                <a:schemeClr val="dk1"/>
              </a:buClr>
              <a:buSzPts val="1400"/>
              <a:buChar char="➢"/>
            </a:pPr>
            <a:r>
              <a:rPr b="1" lang="en">
                <a:solidFill>
                  <a:srgbClr val="38761D"/>
                </a:solidFill>
                <a:latin typeface="Catamaran"/>
                <a:ea typeface="Catamaran"/>
                <a:cs typeface="Catamaran"/>
                <a:sym typeface="Catamaran"/>
              </a:rPr>
              <a:t>Highest </a:t>
            </a:r>
            <a:r>
              <a:rPr lang="en">
                <a:solidFill>
                  <a:schemeClr val="dk1"/>
                </a:solidFill>
                <a:latin typeface="Catamaran"/>
                <a:ea typeface="Catamaran"/>
                <a:cs typeface="Catamaran"/>
                <a:sym typeface="Catamaran"/>
              </a:rPr>
              <a:t>Precision: Random Forest</a:t>
            </a:r>
            <a:endParaRPr>
              <a:solidFill>
                <a:schemeClr val="dk1"/>
              </a:solidFill>
              <a:latin typeface="Catamaran"/>
              <a:ea typeface="Catamaran"/>
              <a:cs typeface="Catamaran"/>
              <a:sym typeface="Catamaran"/>
            </a:endParaRPr>
          </a:p>
        </p:txBody>
      </p:sp>
      <p:pic>
        <p:nvPicPr>
          <p:cNvPr id="703" name="Google Shape;703;p84"/>
          <p:cNvPicPr preferRelativeResize="0"/>
          <p:nvPr/>
        </p:nvPicPr>
        <p:blipFill>
          <a:blip r:embed="rId3">
            <a:alphaModFix/>
          </a:blip>
          <a:stretch>
            <a:fillRect/>
          </a:stretch>
        </p:blipFill>
        <p:spPr>
          <a:xfrm>
            <a:off x="3411200" y="1244712"/>
            <a:ext cx="5384600" cy="35274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5"/>
          <p:cNvSpPr txBox="1"/>
          <p:nvPr/>
        </p:nvSpPr>
        <p:spPr>
          <a:xfrm>
            <a:off x="219529" y="649837"/>
            <a:ext cx="60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F1-Score </a:t>
            </a:r>
            <a:r>
              <a:rPr lang="en" sz="2000">
                <a:solidFill>
                  <a:schemeClr val="dk1"/>
                </a:solidFill>
                <a:latin typeface="Catamaran SemiBold"/>
                <a:ea typeface="Catamaran SemiBold"/>
                <a:cs typeface="Catamaran SemiBold"/>
                <a:sym typeface="Catamaran SemiBold"/>
              </a:rPr>
              <a:t>(y = yes) for Fine-Tuned Models</a:t>
            </a:r>
            <a:endParaRPr>
              <a:latin typeface="Catamaran SemiBold"/>
              <a:ea typeface="Catamaran SemiBold"/>
              <a:cs typeface="Catamaran SemiBold"/>
              <a:sym typeface="Catamaran SemiBold"/>
            </a:endParaRPr>
          </a:p>
        </p:txBody>
      </p:sp>
      <p:sp>
        <p:nvSpPr>
          <p:cNvPr id="709" name="Google Shape;709;p85"/>
          <p:cNvSpPr txBox="1"/>
          <p:nvPr>
            <p:ph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pic>
        <p:nvPicPr>
          <p:cNvPr id="710" name="Google Shape;710;p85"/>
          <p:cNvPicPr preferRelativeResize="0"/>
          <p:nvPr/>
        </p:nvPicPr>
        <p:blipFill>
          <a:blip r:embed="rId3">
            <a:alphaModFix/>
          </a:blip>
          <a:stretch>
            <a:fillRect/>
          </a:stretch>
        </p:blipFill>
        <p:spPr>
          <a:xfrm>
            <a:off x="3416966" y="1247603"/>
            <a:ext cx="5384602" cy="3521626"/>
          </a:xfrm>
          <a:prstGeom prst="rect">
            <a:avLst/>
          </a:prstGeom>
          <a:noFill/>
          <a:ln>
            <a:noFill/>
          </a:ln>
        </p:spPr>
      </p:pic>
      <p:sp>
        <p:nvSpPr>
          <p:cNvPr id="711" name="Google Shape;711;p85"/>
          <p:cNvSpPr txBox="1"/>
          <p:nvPr/>
        </p:nvSpPr>
        <p:spPr>
          <a:xfrm>
            <a:off x="287578" y="1387375"/>
            <a:ext cx="3178500" cy="3242100"/>
          </a:xfrm>
          <a:prstGeom prst="rect">
            <a:avLst/>
          </a:prstGeom>
          <a:noFill/>
          <a:ln>
            <a:noFill/>
          </a:ln>
        </p:spPr>
        <p:txBody>
          <a:bodyPr anchorCtr="0" anchor="t" bIns="91425" lIns="91425" spcFirstLastPara="1" rIns="91425" wrap="square" tIns="91425">
            <a:noAutofit/>
          </a:bodyPr>
          <a:lstStyle/>
          <a:p>
            <a:pPr indent="-260350" lvl="0" marL="371475" rtl="0" algn="l">
              <a:lnSpc>
                <a:spcPct val="150000"/>
              </a:lnSpc>
              <a:spcBef>
                <a:spcPts val="0"/>
              </a:spcBef>
              <a:spcAft>
                <a:spcPts val="0"/>
              </a:spcAft>
              <a:buClr>
                <a:schemeClr val="dk1"/>
              </a:buClr>
              <a:buSzPts val="1400"/>
              <a:buChar char="➢"/>
            </a:pPr>
            <a:r>
              <a:rPr b="1" lang="en">
                <a:solidFill>
                  <a:srgbClr val="38761D"/>
                </a:solidFill>
                <a:latin typeface="Catamaran"/>
                <a:ea typeface="Catamaran"/>
                <a:cs typeface="Catamaran"/>
                <a:sym typeface="Catamaran"/>
              </a:rPr>
              <a:t>Highest </a:t>
            </a:r>
            <a:r>
              <a:rPr lang="en">
                <a:solidFill>
                  <a:schemeClr val="dk1"/>
                </a:solidFill>
                <a:latin typeface="Catamaran"/>
                <a:ea typeface="Catamaran"/>
                <a:cs typeface="Catamaran"/>
                <a:sym typeface="Catamaran"/>
              </a:rPr>
              <a:t>F1-Score: Random Forest</a:t>
            </a:r>
            <a:endParaRPr>
              <a:solidFill>
                <a:schemeClr val="dk1"/>
              </a:solidFill>
              <a:latin typeface="Catamaran"/>
              <a:ea typeface="Catamaran"/>
              <a:cs typeface="Catamaran"/>
              <a:sym typeface="Catamar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6"/>
          <p:cNvSpPr txBox="1"/>
          <p:nvPr>
            <p:ph idx="4294967295" type="title"/>
          </p:nvPr>
        </p:nvSpPr>
        <p:spPr>
          <a:xfrm>
            <a:off x="161725" y="80754"/>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Choice</a:t>
            </a:r>
            <a:endParaRPr/>
          </a:p>
        </p:txBody>
      </p:sp>
      <p:sp>
        <p:nvSpPr>
          <p:cNvPr id="717" name="Google Shape;717;p86"/>
          <p:cNvSpPr txBox="1"/>
          <p:nvPr/>
        </p:nvSpPr>
        <p:spPr>
          <a:xfrm>
            <a:off x="391600" y="2866846"/>
            <a:ext cx="8137200" cy="19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aphicFrame>
        <p:nvGraphicFramePr>
          <p:cNvPr id="718" name="Google Shape;718;p86"/>
          <p:cNvGraphicFramePr/>
          <p:nvPr/>
        </p:nvGraphicFramePr>
        <p:xfrm>
          <a:off x="594196" y="884003"/>
          <a:ext cx="3000000" cy="3000000"/>
        </p:xfrm>
        <a:graphic>
          <a:graphicData uri="http://schemas.openxmlformats.org/drawingml/2006/table">
            <a:tbl>
              <a:tblPr>
                <a:noFill/>
                <a:tableStyleId>{451F5AC4-AACA-412F-B784-E586E780DFBC}</a:tableStyleId>
              </a:tblPr>
              <a:tblGrid>
                <a:gridCol w="1983650"/>
                <a:gridCol w="1983650"/>
                <a:gridCol w="1983650"/>
                <a:gridCol w="1983650"/>
              </a:tblGrid>
              <a:tr h="421950">
                <a:tc>
                  <a:txBody>
                    <a:bodyPr/>
                    <a:lstStyle/>
                    <a:p>
                      <a:pPr indent="0" lvl="0" marL="0" rtl="0" algn="l">
                        <a:spcBef>
                          <a:spcPts val="0"/>
                        </a:spcBef>
                        <a:spcAft>
                          <a:spcPts val="0"/>
                        </a:spcAft>
                        <a:buNone/>
                      </a:pPr>
                      <a:r>
                        <a:t/>
                      </a:r>
                      <a:endParaRPr sz="1300"/>
                    </a:p>
                  </a:txBody>
                  <a:tcPr marT="91425" marB="91425" marR="91425" marL="91425">
                    <a:solidFill>
                      <a:srgbClr val="D9D9D9"/>
                    </a:solidFill>
                  </a:tcPr>
                </a:tc>
                <a:tc>
                  <a:txBody>
                    <a:bodyPr/>
                    <a:lstStyle/>
                    <a:p>
                      <a:pPr indent="0" lvl="0" marL="0" rtl="0" algn="ctr">
                        <a:spcBef>
                          <a:spcPts val="0"/>
                        </a:spcBef>
                        <a:spcAft>
                          <a:spcPts val="0"/>
                        </a:spcAft>
                        <a:buNone/>
                      </a:pPr>
                      <a:r>
                        <a:rPr b="1" lang="en" sz="1300">
                          <a:latin typeface="Catamaran"/>
                          <a:ea typeface="Catamaran"/>
                          <a:cs typeface="Catamaran"/>
                          <a:sym typeface="Catamaran"/>
                        </a:rPr>
                        <a:t>Recall</a:t>
                      </a:r>
                      <a:endParaRPr b="1" sz="1300">
                        <a:latin typeface="Catamaran"/>
                        <a:ea typeface="Catamaran"/>
                        <a:cs typeface="Catamaran"/>
                        <a:sym typeface="Catamaran"/>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300">
                          <a:latin typeface="Catamaran"/>
                          <a:ea typeface="Catamaran"/>
                          <a:cs typeface="Catamaran"/>
                          <a:sym typeface="Catamaran"/>
                        </a:rPr>
                        <a:t>Precision</a:t>
                      </a:r>
                      <a:endParaRPr b="1" sz="1300">
                        <a:latin typeface="Catamaran"/>
                        <a:ea typeface="Catamaran"/>
                        <a:cs typeface="Catamaran"/>
                        <a:sym typeface="Catamaran"/>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300">
                          <a:latin typeface="Catamaran"/>
                          <a:ea typeface="Catamaran"/>
                          <a:cs typeface="Catamaran"/>
                          <a:sym typeface="Catamaran"/>
                        </a:rPr>
                        <a:t>F1-Score</a:t>
                      </a:r>
                      <a:endParaRPr b="1" sz="1300">
                        <a:latin typeface="Catamaran"/>
                        <a:ea typeface="Catamaran"/>
                        <a:cs typeface="Catamaran"/>
                        <a:sym typeface="Catamaran"/>
                      </a:endParaRPr>
                    </a:p>
                  </a:txBody>
                  <a:tcPr marT="91425" marB="91425" marR="91425" marL="91425">
                    <a:solidFill>
                      <a:srgbClr val="D9D9D9"/>
                    </a:solidFill>
                  </a:tcPr>
                </a:tc>
              </a:tr>
              <a:tr h="421950">
                <a:tc>
                  <a:txBody>
                    <a:bodyPr/>
                    <a:lstStyle/>
                    <a:p>
                      <a:pPr indent="0" lvl="0" marL="0" rtl="0" algn="l">
                        <a:spcBef>
                          <a:spcPts val="0"/>
                        </a:spcBef>
                        <a:spcAft>
                          <a:spcPts val="0"/>
                        </a:spcAft>
                        <a:buNone/>
                      </a:pPr>
                      <a:r>
                        <a:rPr b="1" lang="en" sz="1100">
                          <a:latin typeface="Catamaran"/>
                          <a:ea typeface="Catamaran"/>
                          <a:cs typeface="Catamaran"/>
                          <a:sym typeface="Catamaran"/>
                        </a:rPr>
                        <a:t>Logistic Regression</a:t>
                      </a:r>
                      <a:endParaRPr b="1"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b="1" lang="en" sz="1100">
                          <a:solidFill>
                            <a:srgbClr val="38761D"/>
                          </a:solidFill>
                          <a:latin typeface="Catamaran"/>
                          <a:ea typeface="Catamaran"/>
                          <a:cs typeface="Catamaran"/>
                          <a:sym typeface="Catamaran"/>
                        </a:rPr>
                        <a:t>0.734</a:t>
                      </a:r>
                      <a:endParaRPr b="1" sz="1100">
                        <a:solidFill>
                          <a:srgbClr val="38761D"/>
                        </a:solidFill>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0.254</a:t>
                      </a:r>
                      <a:endParaRPr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0.377</a:t>
                      </a:r>
                      <a:endParaRPr sz="1100">
                        <a:latin typeface="Catamaran"/>
                        <a:ea typeface="Catamaran"/>
                        <a:cs typeface="Catamaran"/>
                        <a:sym typeface="Catamaran"/>
                      </a:endParaRPr>
                    </a:p>
                  </a:txBody>
                  <a:tcPr marT="91425" marB="91425" marR="91425" marL="91425"/>
                </a:tc>
              </a:tr>
              <a:tr h="421950">
                <a:tc>
                  <a:txBody>
                    <a:bodyPr/>
                    <a:lstStyle/>
                    <a:p>
                      <a:pPr indent="0" lvl="0" marL="0" rtl="0" algn="l">
                        <a:spcBef>
                          <a:spcPts val="0"/>
                        </a:spcBef>
                        <a:spcAft>
                          <a:spcPts val="0"/>
                        </a:spcAft>
                        <a:buNone/>
                      </a:pPr>
                      <a:r>
                        <a:rPr b="1" lang="en" sz="1100">
                          <a:latin typeface="Catamaran"/>
                          <a:ea typeface="Catamaran"/>
                          <a:cs typeface="Catamaran"/>
                          <a:sym typeface="Catamaran"/>
                        </a:rPr>
                        <a:t>Random Forest</a:t>
                      </a:r>
                      <a:endParaRPr b="1"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0.634</a:t>
                      </a:r>
                      <a:endParaRPr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b="1" lang="en" sz="1100">
                          <a:solidFill>
                            <a:srgbClr val="38761D"/>
                          </a:solidFill>
                          <a:latin typeface="Catamaran"/>
                          <a:ea typeface="Catamaran"/>
                          <a:cs typeface="Catamaran"/>
                          <a:sym typeface="Catamaran"/>
                        </a:rPr>
                        <a:t>0.414</a:t>
                      </a:r>
                      <a:endParaRPr b="1" sz="1100">
                        <a:solidFill>
                          <a:srgbClr val="38761D"/>
                        </a:solidFill>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b="1" lang="en" sz="1100">
                          <a:solidFill>
                            <a:srgbClr val="38761D"/>
                          </a:solidFill>
                          <a:latin typeface="Catamaran"/>
                          <a:ea typeface="Catamaran"/>
                          <a:cs typeface="Catamaran"/>
                          <a:sym typeface="Catamaran"/>
                        </a:rPr>
                        <a:t>0.501</a:t>
                      </a:r>
                      <a:endParaRPr b="1" sz="1100">
                        <a:solidFill>
                          <a:srgbClr val="38761D"/>
                        </a:solidFill>
                        <a:latin typeface="Catamaran"/>
                        <a:ea typeface="Catamaran"/>
                        <a:cs typeface="Catamaran"/>
                        <a:sym typeface="Catamaran"/>
                      </a:endParaRPr>
                    </a:p>
                  </a:txBody>
                  <a:tcPr marT="91425" marB="91425" marR="91425" marL="91425"/>
                </a:tc>
              </a:tr>
              <a:tr h="421950">
                <a:tc>
                  <a:txBody>
                    <a:bodyPr/>
                    <a:lstStyle/>
                    <a:p>
                      <a:pPr indent="0" lvl="0" marL="0" rtl="0" algn="l">
                        <a:spcBef>
                          <a:spcPts val="0"/>
                        </a:spcBef>
                        <a:spcAft>
                          <a:spcPts val="0"/>
                        </a:spcAft>
                        <a:buNone/>
                      </a:pPr>
                      <a:r>
                        <a:rPr b="1" lang="en" sz="1100">
                          <a:latin typeface="Catamaran"/>
                          <a:ea typeface="Catamaran"/>
                          <a:cs typeface="Catamaran"/>
                          <a:sym typeface="Catamaran"/>
                        </a:rPr>
                        <a:t>XGBoost</a:t>
                      </a:r>
                      <a:endParaRPr b="1"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0.657</a:t>
                      </a:r>
                      <a:endParaRPr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0.360</a:t>
                      </a:r>
                      <a:endParaRPr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0.465</a:t>
                      </a:r>
                      <a:endParaRPr sz="1100">
                        <a:latin typeface="Catamaran"/>
                        <a:ea typeface="Catamaran"/>
                        <a:cs typeface="Catamaran"/>
                        <a:sym typeface="Catamaran"/>
                      </a:endParaRPr>
                    </a:p>
                  </a:txBody>
                  <a:tcPr marT="91425" marB="91425" marR="91425" marL="91425"/>
                </a:tc>
              </a:tr>
            </a:tbl>
          </a:graphicData>
        </a:graphic>
      </p:graphicFrame>
      <p:cxnSp>
        <p:nvCxnSpPr>
          <p:cNvPr id="719" name="Google Shape;719;p86"/>
          <p:cNvCxnSpPr/>
          <p:nvPr/>
        </p:nvCxnSpPr>
        <p:spPr>
          <a:xfrm>
            <a:off x="594196" y="904753"/>
            <a:ext cx="1973700" cy="405300"/>
          </a:xfrm>
          <a:prstGeom prst="straightConnector1">
            <a:avLst/>
          </a:prstGeom>
          <a:noFill/>
          <a:ln cap="flat" cmpd="sng" w="9525">
            <a:solidFill>
              <a:srgbClr val="9E9E9E"/>
            </a:solidFill>
            <a:prstDash val="solid"/>
            <a:round/>
            <a:headEnd len="med" w="med" type="none"/>
            <a:tailEnd len="med" w="med" type="none"/>
          </a:ln>
        </p:spPr>
      </p:cxnSp>
      <p:sp>
        <p:nvSpPr>
          <p:cNvPr id="720" name="Google Shape;720;p86"/>
          <p:cNvSpPr txBox="1"/>
          <p:nvPr/>
        </p:nvSpPr>
        <p:spPr>
          <a:xfrm>
            <a:off x="594212" y="1069261"/>
            <a:ext cx="6876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tamaran"/>
                <a:ea typeface="Catamaran"/>
                <a:cs typeface="Catamaran"/>
                <a:sym typeface="Catamaran"/>
              </a:rPr>
              <a:t>Model</a:t>
            </a:r>
            <a:endParaRPr b="1" sz="1300">
              <a:solidFill>
                <a:schemeClr val="dk1"/>
              </a:solidFill>
              <a:latin typeface="Catamaran"/>
              <a:ea typeface="Catamaran"/>
              <a:cs typeface="Catamaran"/>
              <a:sym typeface="Catamaran"/>
            </a:endParaRPr>
          </a:p>
        </p:txBody>
      </p:sp>
      <p:sp>
        <p:nvSpPr>
          <p:cNvPr id="721" name="Google Shape;721;p86"/>
          <p:cNvSpPr txBox="1"/>
          <p:nvPr/>
        </p:nvSpPr>
        <p:spPr>
          <a:xfrm>
            <a:off x="1879884" y="884007"/>
            <a:ext cx="8034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tamaran"/>
                <a:ea typeface="Catamaran"/>
                <a:cs typeface="Catamaran"/>
                <a:sym typeface="Catamaran"/>
              </a:rPr>
              <a:t>Metrics</a:t>
            </a:r>
            <a:endParaRPr b="1" sz="1300">
              <a:solidFill>
                <a:schemeClr val="dk1"/>
              </a:solidFill>
              <a:latin typeface="Catamaran"/>
              <a:ea typeface="Catamaran"/>
              <a:cs typeface="Catamaran"/>
              <a:sym typeface="Catamaran"/>
            </a:endParaRPr>
          </a:p>
        </p:txBody>
      </p:sp>
      <p:graphicFrame>
        <p:nvGraphicFramePr>
          <p:cNvPr id="722" name="Google Shape;722;p86"/>
          <p:cNvGraphicFramePr/>
          <p:nvPr/>
        </p:nvGraphicFramePr>
        <p:xfrm>
          <a:off x="594200" y="2690625"/>
          <a:ext cx="3000000" cy="3000000"/>
        </p:xfrm>
        <a:graphic>
          <a:graphicData uri="http://schemas.openxmlformats.org/drawingml/2006/table">
            <a:tbl>
              <a:tblPr>
                <a:noFill/>
                <a:tableStyleId>{451F5AC4-AACA-412F-B784-E586E780DFBC}</a:tableStyleId>
              </a:tblPr>
              <a:tblGrid>
                <a:gridCol w="474425"/>
                <a:gridCol w="3520600"/>
                <a:gridCol w="1607625"/>
                <a:gridCol w="2352950"/>
              </a:tblGrid>
              <a:tr h="381000">
                <a:tc>
                  <a:txBody>
                    <a:bodyPr/>
                    <a:lstStyle/>
                    <a:p>
                      <a:pPr indent="0" lvl="0" marL="0" rtl="0" algn="ctr">
                        <a:spcBef>
                          <a:spcPts val="0"/>
                        </a:spcBef>
                        <a:spcAft>
                          <a:spcPts val="0"/>
                        </a:spcAft>
                        <a:buNone/>
                      </a:pPr>
                      <a:r>
                        <a:rPr b="1" lang="en" sz="1300">
                          <a:latin typeface="Catamaran"/>
                          <a:ea typeface="Catamaran"/>
                          <a:cs typeface="Catamaran"/>
                          <a:sym typeface="Catamaran"/>
                        </a:rPr>
                        <a:t>No.</a:t>
                      </a:r>
                      <a:endParaRPr b="1" sz="1300">
                        <a:latin typeface="Catamaran"/>
                        <a:ea typeface="Catamaran"/>
                        <a:cs typeface="Catamaran"/>
                        <a:sym typeface="Catamaran"/>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300">
                          <a:latin typeface="Catamaran"/>
                          <a:ea typeface="Catamaran"/>
                          <a:cs typeface="Catamaran"/>
                          <a:sym typeface="Catamaran"/>
                        </a:rPr>
                        <a:t>Business Scenario</a:t>
                      </a:r>
                      <a:endParaRPr b="1" sz="1300">
                        <a:latin typeface="Catamaran"/>
                        <a:ea typeface="Catamaran"/>
                        <a:cs typeface="Catamaran"/>
                        <a:sym typeface="Catamaran"/>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300">
                          <a:latin typeface="Catamaran"/>
                          <a:ea typeface="Catamaran"/>
                          <a:cs typeface="Catamaran"/>
                          <a:sym typeface="Catamaran"/>
                        </a:rPr>
                        <a:t>Key Metric</a:t>
                      </a:r>
                      <a:endParaRPr b="1" sz="1300">
                        <a:latin typeface="Catamaran"/>
                        <a:ea typeface="Catamaran"/>
                        <a:cs typeface="Catamaran"/>
                        <a:sym typeface="Catamaran"/>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300">
                          <a:latin typeface="Catamaran"/>
                          <a:ea typeface="Catamaran"/>
                          <a:cs typeface="Catamaran"/>
                          <a:sym typeface="Catamaran"/>
                        </a:rPr>
                        <a:t>Best Model</a:t>
                      </a:r>
                      <a:endParaRPr b="1" sz="1300">
                        <a:latin typeface="Catamaran"/>
                        <a:ea typeface="Catamaran"/>
                        <a:cs typeface="Catamaran"/>
                        <a:sym typeface="Catamaran"/>
                      </a:endParaRPr>
                    </a:p>
                  </a:txBody>
                  <a:tcPr marT="91425" marB="91425" marR="91425" marL="91425">
                    <a:solidFill>
                      <a:srgbClr val="D9D9D9"/>
                    </a:solidFill>
                  </a:tcPr>
                </a:tc>
              </a:tr>
              <a:tr h="381000">
                <a:tc>
                  <a:txBody>
                    <a:bodyPr/>
                    <a:lstStyle/>
                    <a:p>
                      <a:pPr indent="0" lvl="0" marL="0" rtl="0" algn="ctr">
                        <a:spcBef>
                          <a:spcPts val="0"/>
                        </a:spcBef>
                        <a:spcAft>
                          <a:spcPts val="0"/>
                        </a:spcAft>
                        <a:buNone/>
                      </a:pPr>
                      <a:r>
                        <a:rPr lang="en" sz="1100">
                          <a:latin typeface="Catamaran"/>
                          <a:ea typeface="Catamaran"/>
                          <a:cs typeface="Catamaran"/>
                          <a:sym typeface="Catamaran"/>
                        </a:rPr>
                        <a:t>1</a:t>
                      </a:r>
                      <a:endParaRPr sz="1100">
                        <a:latin typeface="Catamaran"/>
                        <a:ea typeface="Catamaran"/>
                        <a:cs typeface="Catamaran"/>
                        <a:sym typeface="Catamaran"/>
                      </a:endParaRPr>
                    </a:p>
                  </a:txBody>
                  <a:tcPr marT="91425" marB="91425" marR="91425" marL="91425"/>
                </a:tc>
                <a:tc>
                  <a:txBody>
                    <a:bodyPr/>
                    <a:lstStyle/>
                    <a:p>
                      <a:pPr indent="-298450" lvl="0" marL="457200" rtl="0" algn="l">
                        <a:spcBef>
                          <a:spcPts val="0"/>
                        </a:spcBef>
                        <a:spcAft>
                          <a:spcPts val="0"/>
                        </a:spcAft>
                        <a:buSzPts val="1100"/>
                        <a:buFont typeface="Catamaran"/>
                        <a:buChar char="●"/>
                      </a:pPr>
                      <a:r>
                        <a:rPr lang="en" sz="1100">
                          <a:latin typeface="Catamaran"/>
                          <a:ea typeface="Catamaran"/>
                          <a:cs typeface="Catamaran"/>
                          <a:sym typeface="Catamaran"/>
                        </a:rPr>
                        <a:t>Bank does not want to miss any potential subscribers</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 sz="1100">
                          <a:latin typeface="Catamaran"/>
                          <a:ea typeface="Catamaran"/>
                          <a:cs typeface="Catamaran"/>
                          <a:sym typeface="Catamaran"/>
                        </a:rPr>
                        <a:t>Outreach cost &amp; effort is low</a:t>
                      </a:r>
                      <a:endParaRPr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Recall</a:t>
                      </a:r>
                      <a:endParaRPr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Logistic Regression</a:t>
                      </a:r>
                      <a:endParaRPr sz="1100">
                        <a:latin typeface="Catamaran"/>
                        <a:ea typeface="Catamaran"/>
                        <a:cs typeface="Catamaran"/>
                        <a:sym typeface="Catamaran"/>
                      </a:endParaRPr>
                    </a:p>
                  </a:txBody>
                  <a:tcPr marT="91425" marB="91425" marR="91425" marL="91425"/>
                </a:tc>
              </a:tr>
              <a:tr h="381000">
                <a:tc>
                  <a:txBody>
                    <a:bodyPr/>
                    <a:lstStyle/>
                    <a:p>
                      <a:pPr indent="0" lvl="0" marL="0" rtl="0" algn="ctr">
                        <a:spcBef>
                          <a:spcPts val="0"/>
                        </a:spcBef>
                        <a:spcAft>
                          <a:spcPts val="0"/>
                        </a:spcAft>
                        <a:buNone/>
                      </a:pPr>
                      <a:r>
                        <a:rPr lang="en" sz="1100">
                          <a:latin typeface="Catamaran"/>
                          <a:ea typeface="Catamaran"/>
                          <a:cs typeface="Catamaran"/>
                          <a:sym typeface="Catamaran"/>
                        </a:rPr>
                        <a:t>2</a:t>
                      </a:r>
                      <a:endParaRPr sz="1100">
                        <a:latin typeface="Catamaran"/>
                        <a:ea typeface="Catamaran"/>
                        <a:cs typeface="Catamaran"/>
                        <a:sym typeface="Catamaran"/>
                      </a:endParaRPr>
                    </a:p>
                  </a:txBody>
                  <a:tcPr marT="91425" marB="91425" marR="91425" marL="91425"/>
                </a:tc>
                <a:tc>
                  <a:txBody>
                    <a:bodyPr/>
                    <a:lstStyle/>
                    <a:p>
                      <a:pPr indent="-298450" lvl="0" marL="457200" rtl="0" algn="l">
                        <a:spcBef>
                          <a:spcPts val="0"/>
                        </a:spcBef>
                        <a:spcAft>
                          <a:spcPts val="0"/>
                        </a:spcAft>
                        <a:buSzPts val="1100"/>
                        <a:buFont typeface="Catamaran"/>
                        <a:buChar char="●"/>
                      </a:pPr>
                      <a:r>
                        <a:rPr lang="en" sz="1100">
                          <a:latin typeface="Catamaran"/>
                          <a:ea typeface="Catamaran"/>
                          <a:cs typeface="Catamaran"/>
                          <a:sym typeface="Catamaran"/>
                        </a:rPr>
                        <a:t>Outreach cost &amp; effort is high</a:t>
                      </a:r>
                      <a:endParaRPr sz="1100">
                        <a:latin typeface="Catamaran"/>
                        <a:ea typeface="Catamaran"/>
                        <a:cs typeface="Catamaran"/>
                        <a:sym typeface="Catamaran"/>
                      </a:endParaRPr>
                    </a:p>
                    <a:p>
                      <a:pPr indent="-298450" lvl="0" marL="457200" rtl="0" algn="l">
                        <a:spcBef>
                          <a:spcPts val="0"/>
                        </a:spcBef>
                        <a:spcAft>
                          <a:spcPts val="0"/>
                        </a:spcAft>
                        <a:buSzPts val="1100"/>
                        <a:buFont typeface="Catamaran"/>
                        <a:buChar char="●"/>
                      </a:pPr>
                      <a:r>
                        <a:rPr lang="en" sz="1100">
                          <a:latin typeface="Catamaran"/>
                          <a:ea typeface="Catamaran"/>
                          <a:cs typeface="Catamaran"/>
                          <a:sym typeface="Catamaran"/>
                        </a:rPr>
                        <a:t>Bank wants to minimise cost &amp; wasted effort</a:t>
                      </a:r>
                      <a:endParaRPr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Precision</a:t>
                      </a:r>
                      <a:endParaRPr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Random Forest</a:t>
                      </a:r>
                      <a:endParaRPr sz="1100">
                        <a:latin typeface="Catamaran"/>
                        <a:ea typeface="Catamaran"/>
                        <a:cs typeface="Catamaran"/>
                        <a:sym typeface="Catamaran"/>
                      </a:endParaRPr>
                    </a:p>
                  </a:txBody>
                  <a:tcPr marT="91425" marB="91425" marR="91425" marL="91425"/>
                </a:tc>
              </a:tr>
              <a:tr h="381000">
                <a:tc>
                  <a:txBody>
                    <a:bodyPr/>
                    <a:lstStyle/>
                    <a:p>
                      <a:pPr indent="0" lvl="0" marL="0" rtl="0" algn="ctr">
                        <a:spcBef>
                          <a:spcPts val="0"/>
                        </a:spcBef>
                        <a:spcAft>
                          <a:spcPts val="0"/>
                        </a:spcAft>
                        <a:buNone/>
                      </a:pPr>
                      <a:r>
                        <a:rPr lang="en" sz="1100">
                          <a:latin typeface="Catamaran"/>
                          <a:ea typeface="Catamaran"/>
                          <a:cs typeface="Catamaran"/>
                          <a:sym typeface="Catamaran"/>
                        </a:rPr>
                        <a:t>3</a:t>
                      </a:r>
                      <a:endParaRPr sz="1100">
                        <a:latin typeface="Catamaran"/>
                        <a:ea typeface="Catamaran"/>
                        <a:cs typeface="Catamaran"/>
                        <a:sym typeface="Catamaran"/>
                      </a:endParaRPr>
                    </a:p>
                  </a:txBody>
                  <a:tcPr marT="91425" marB="91425" marR="91425" marL="91425"/>
                </a:tc>
                <a:tc>
                  <a:txBody>
                    <a:bodyPr/>
                    <a:lstStyle/>
                    <a:p>
                      <a:pPr indent="-298450" lvl="0" marL="457200" rtl="0" algn="l">
                        <a:spcBef>
                          <a:spcPts val="0"/>
                        </a:spcBef>
                        <a:spcAft>
                          <a:spcPts val="0"/>
                        </a:spcAft>
                        <a:buSzPts val="1100"/>
                        <a:buFont typeface="Catamaran"/>
                        <a:buChar char="●"/>
                      </a:pPr>
                      <a:r>
                        <a:rPr lang="en" sz="1100">
                          <a:latin typeface="Catamaran"/>
                          <a:ea typeface="Catamaran"/>
                          <a:cs typeface="Catamaran"/>
                          <a:sym typeface="Catamaran"/>
                        </a:rPr>
                        <a:t>Bank wants to balance between Scenarios 1 &amp; 2</a:t>
                      </a:r>
                      <a:endParaRPr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F1-Score</a:t>
                      </a:r>
                      <a:endParaRPr sz="1100">
                        <a:latin typeface="Catamaran"/>
                        <a:ea typeface="Catamaran"/>
                        <a:cs typeface="Catamaran"/>
                        <a:sym typeface="Catamaran"/>
                      </a:endParaRPr>
                    </a:p>
                  </a:txBody>
                  <a:tcPr marT="91425" marB="91425" marR="91425" marL="91425"/>
                </a:tc>
                <a:tc>
                  <a:txBody>
                    <a:bodyPr/>
                    <a:lstStyle/>
                    <a:p>
                      <a:pPr indent="0" lvl="0" marL="0" rtl="0" algn="ctr">
                        <a:spcBef>
                          <a:spcPts val="0"/>
                        </a:spcBef>
                        <a:spcAft>
                          <a:spcPts val="0"/>
                        </a:spcAft>
                        <a:buNone/>
                      </a:pPr>
                      <a:r>
                        <a:rPr lang="en" sz="1100">
                          <a:latin typeface="Catamaran"/>
                          <a:ea typeface="Catamaran"/>
                          <a:cs typeface="Catamaran"/>
                          <a:sym typeface="Catamaran"/>
                        </a:rPr>
                        <a:t>Random Forest</a:t>
                      </a:r>
                      <a:endParaRPr sz="1100">
                        <a:latin typeface="Catamaran"/>
                        <a:ea typeface="Catamaran"/>
                        <a:cs typeface="Catamaran"/>
                        <a:sym typeface="Catamaran"/>
                      </a:endParaRPr>
                    </a:p>
                  </a:txBody>
                  <a:tcPr marT="91425" marB="91425" marR="91425" marL="91425"/>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7"/>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 Data Testing</a:t>
            </a:r>
            <a:endParaRPr/>
          </a:p>
        </p:txBody>
      </p:sp>
      <p:sp>
        <p:nvSpPr>
          <p:cNvPr id="728" name="Google Shape;728;p87"/>
          <p:cNvSpPr txBox="1"/>
          <p:nvPr/>
        </p:nvSpPr>
        <p:spPr>
          <a:xfrm>
            <a:off x="161725" y="621350"/>
            <a:ext cx="60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Sample Customer Profiles for Testing</a:t>
            </a:r>
            <a:endParaRPr>
              <a:latin typeface="Catamaran SemiBold"/>
              <a:ea typeface="Catamaran SemiBold"/>
              <a:cs typeface="Catamaran SemiBold"/>
              <a:sym typeface="Catamaran SemiBold"/>
            </a:endParaRPr>
          </a:p>
        </p:txBody>
      </p:sp>
      <p:pic>
        <p:nvPicPr>
          <p:cNvPr id="729" name="Google Shape;729;p87"/>
          <p:cNvPicPr preferRelativeResize="0"/>
          <p:nvPr/>
        </p:nvPicPr>
        <p:blipFill>
          <a:blip r:embed="rId3">
            <a:alphaModFix/>
          </a:blip>
          <a:stretch>
            <a:fillRect/>
          </a:stretch>
        </p:blipFill>
        <p:spPr>
          <a:xfrm>
            <a:off x="76200" y="1113950"/>
            <a:ext cx="8839197" cy="780886"/>
          </a:xfrm>
          <a:prstGeom prst="rect">
            <a:avLst/>
          </a:prstGeom>
          <a:noFill/>
          <a:ln>
            <a:noFill/>
          </a:ln>
        </p:spPr>
      </p:pic>
      <p:pic>
        <p:nvPicPr>
          <p:cNvPr id="730" name="Google Shape;730;p87"/>
          <p:cNvPicPr preferRelativeResize="0"/>
          <p:nvPr/>
        </p:nvPicPr>
        <p:blipFill>
          <a:blip r:embed="rId4">
            <a:alphaModFix/>
          </a:blip>
          <a:stretch>
            <a:fillRect/>
          </a:stretch>
        </p:blipFill>
        <p:spPr>
          <a:xfrm>
            <a:off x="76200" y="1971036"/>
            <a:ext cx="4010025" cy="933450"/>
          </a:xfrm>
          <a:prstGeom prst="rect">
            <a:avLst/>
          </a:prstGeom>
          <a:noFill/>
          <a:ln>
            <a:noFill/>
          </a:ln>
        </p:spPr>
      </p:pic>
      <p:pic>
        <p:nvPicPr>
          <p:cNvPr id="731" name="Google Shape;731;p87"/>
          <p:cNvPicPr preferRelativeResize="0"/>
          <p:nvPr/>
        </p:nvPicPr>
        <p:blipFill>
          <a:blip r:embed="rId5">
            <a:alphaModFix/>
          </a:blip>
          <a:stretch>
            <a:fillRect/>
          </a:stretch>
        </p:blipFill>
        <p:spPr>
          <a:xfrm>
            <a:off x="45350" y="3051461"/>
            <a:ext cx="3952875" cy="923925"/>
          </a:xfrm>
          <a:prstGeom prst="rect">
            <a:avLst/>
          </a:prstGeom>
          <a:noFill/>
          <a:ln>
            <a:noFill/>
          </a:ln>
        </p:spPr>
      </p:pic>
      <p:pic>
        <p:nvPicPr>
          <p:cNvPr id="732" name="Google Shape;732;p87"/>
          <p:cNvPicPr preferRelativeResize="0"/>
          <p:nvPr/>
        </p:nvPicPr>
        <p:blipFill>
          <a:blip r:embed="rId6">
            <a:alphaModFix/>
          </a:blip>
          <a:stretch>
            <a:fillRect/>
          </a:stretch>
        </p:blipFill>
        <p:spPr>
          <a:xfrm>
            <a:off x="47625" y="4104636"/>
            <a:ext cx="3971925" cy="904875"/>
          </a:xfrm>
          <a:prstGeom prst="rect">
            <a:avLst/>
          </a:prstGeom>
          <a:noFill/>
          <a:ln>
            <a:noFill/>
          </a:ln>
        </p:spPr>
      </p:pic>
      <p:sp>
        <p:nvSpPr>
          <p:cNvPr id="733" name="Google Shape;733;p87"/>
          <p:cNvSpPr txBox="1"/>
          <p:nvPr>
            <p:ph idx="4294967295" type="body"/>
          </p:nvPr>
        </p:nvSpPr>
        <p:spPr>
          <a:xfrm>
            <a:off x="4086225" y="2003575"/>
            <a:ext cx="5002200" cy="30060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en" sz="1800">
                <a:solidFill>
                  <a:srgbClr val="000000"/>
                </a:solidFill>
                <a:highlight>
                  <a:srgbClr val="FFFFFF"/>
                </a:highlight>
              </a:rPr>
              <a:t>Manual testing with 3 profiles: young, middle-aged, and senior.</a:t>
            </a:r>
            <a:endParaRPr sz="1800">
              <a:solidFill>
                <a:srgbClr val="000000"/>
              </a:solidFill>
              <a:highlight>
                <a:srgbClr val="FFFFFF"/>
              </a:highlight>
            </a:endParaRPr>
          </a:p>
          <a:p>
            <a:pPr indent="-381000" lvl="0" marL="457200" rtl="0" algn="l">
              <a:lnSpc>
                <a:spcPct val="115000"/>
              </a:lnSpc>
              <a:spcBef>
                <a:spcPts val="0"/>
              </a:spcBef>
              <a:spcAft>
                <a:spcPts val="0"/>
              </a:spcAft>
              <a:buClr>
                <a:srgbClr val="000000"/>
              </a:buClr>
              <a:buSzPts val="2400"/>
              <a:buChar char="●"/>
            </a:pPr>
            <a:r>
              <a:rPr lang="en" sz="1800">
                <a:solidFill>
                  <a:srgbClr val="000000"/>
                </a:solidFill>
                <a:highlight>
                  <a:srgbClr val="FFFFFF"/>
                </a:highlight>
              </a:rPr>
              <a:t>14-year-old predicted "No" across all models.</a:t>
            </a:r>
            <a:endParaRPr sz="1800">
              <a:solidFill>
                <a:srgbClr val="000000"/>
              </a:solidFill>
              <a:highlight>
                <a:srgbClr val="FFFFFF"/>
              </a:highlight>
            </a:endParaRPr>
          </a:p>
          <a:p>
            <a:pPr indent="-381000" lvl="0" marL="457200" rtl="0" algn="l">
              <a:lnSpc>
                <a:spcPct val="115000"/>
              </a:lnSpc>
              <a:spcBef>
                <a:spcPts val="0"/>
              </a:spcBef>
              <a:spcAft>
                <a:spcPts val="0"/>
              </a:spcAft>
              <a:buClr>
                <a:srgbClr val="000000"/>
              </a:buClr>
              <a:buSzPts val="2400"/>
              <a:buChar char="●"/>
            </a:pPr>
            <a:r>
              <a:rPr lang="en" sz="1800">
                <a:solidFill>
                  <a:srgbClr val="000000"/>
                </a:solidFill>
                <a:highlight>
                  <a:srgbClr val="FFFFFF"/>
                </a:highlight>
              </a:rPr>
              <a:t>Older individuals show higher probability of "Yes."</a:t>
            </a:r>
            <a:endParaRPr sz="24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p:nvPr/>
        </p:nvSpPr>
        <p:spPr>
          <a:xfrm flipH="1">
            <a:off x="820807" y="784343"/>
            <a:ext cx="1313100" cy="1313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txBox="1"/>
          <p:nvPr>
            <p:ph type="title"/>
          </p:nvPr>
        </p:nvSpPr>
        <p:spPr>
          <a:xfrm>
            <a:off x="722375" y="2255025"/>
            <a:ext cx="4118400" cy="15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58" name="Google Shape;258;p34"/>
          <p:cNvSpPr txBox="1"/>
          <p:nvPr>
            <p:ph idx="2" type="title"/>
          </p:nvPr>
        </p:nvSpPr>
        <p:spPr>
          <a:xfrm>
            <a:off x="820800" y="977538"/>
            <a:ext cx="1313100" cy="9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259" name="Google Shape;259;p34"/>
          <p:cNvPicPr preferRelativeResize="0"/>
          <p:nvPr/>
        </p:nvPicPr>
        <p:blipFill rotWithShape="1">
          <a:blip r:embed="rId3">
            <a:alphaModFix/>
          </a:blip>
          <a:srcRect b="0" l="7243" r="36472" t="0"/>
          <a:stretch/>
        </p:blipFill>
        <p:spPr>
          <a:xfrm>
            <a:off x="5195131" y="959250"/>
            <a:ext cx="3226500" cy="3225000"/>
          </a:xfrm>
          <a:prstGeom prst="roundRect">
            <a:avLst>
              <a:gd fmla="val 4969" name="adj"/>
            </a:avLst>
          </a:prstGeom>
          <a:noFill/>
          <a:ln>
            <a:noFill/>
          </a:ln>
        </p:spPr>
      </p:pic>
      <p:sp>
        <p:nvSpPr>
          <p:cNvPr id="260" name="Google Shape;260;p34"/>
          <p:cNvSpPr/>
          <p:nvPr/>
        </p:nvSpPr>
        <p:spPr>
          <a:xfrm>
            <a:off x="4900090" y="673432"/>
            <a:ext cx="586800" cy="586800"/>
          </a:xfrm>
          <a:prstGeom prst="ellipse">
            <a:avLst/>
          </a:prstGeom>
          <a:gradFill>
            <a:gsLst>
              <a:gs pos="0">
                <a:schemeClr val="dk2"/>
              </a:gs>
              <a:gs pos="100000">
                <a:schemeClr val="lt2"/>
              </a:gs>
            </a:gsLst>
            <a:lin ang="16200038"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34"/>
          <p:cNvGrpSpPr/>
          <p:nvPr/>
        </p:nvGrpSpPr>
        <p:grpSpPr>
          <a:xfrm>
            <a:off x="5026570" y="799912"/>
            <a:ext cx="333840" cy="333840"/>
            <a:chOff x="4379475" y="2661350"/>
            <a:chExt cx="410325" cy="410325"/>
          </a:xfrm>
        </p:grpSpPr>
        <p:sp>
          <p:nvSpPr>
            <p:cNvPr id="262" name="Google Shape;262;p34"/>
            <p:cNvSpPr/>
            <p:nvPr/>
          </p:nvSpPr>
          <p:spPr>
            <a:xfrm>
              <a:off x="4379475" y="2661350"/>
              <a:ext cx="410325" cy="410325"/>
            </a:xfrm>
            <a:custGeom>
              <a:rect b="b" l="l" r="r" t="t"/>
              <a:pathLst>
                <a:path extrusionOk="0" h="16413" w="16413">
                  <a:moveTo>
                    <a:pt x="8206" y="962"/>
                  </a:moveTo>
                  <a:cubicBezTo>
                    <a:pt x="9682" y="962"/>
                    <a:pt x="11154" y="1412"/>
                    <a:pt x="12406" y="2302"/>
                  </a:cubicBezTo>
                  <a:cubicBezTo>
                    <a:pt x="12489" y="2362"/>
                    <a:pt x="12587" y="2391"/>
                    <a:pt x="12684" y="2391"/>
                  </a:cubicBezTo>
                  <a:cubicBezTo>
                    <a:pt x="12808" y="2391"/>
                    <a:pt x="12931" y="2343"/>
                    <a:pt x="13024" y="2250"/>
                  </a:cubicBezTo>
                  <a:lnTo>
                    <a:pt x="13097" y="2176"/>
                  </a:lnTo>
                  <a:lnTo>
                    <a:pt x="13324" y="3764"/>
                  </a:lnTo>
                  <a:lnTo>
                    <a:pt x="13324" y="3764"/>
                  </a:lnTo>
                  <a:lnTo>
                    <a:pt x="11716" y="3534"/>
                  </a:lnTo>
                  <a:cubicBezTo>
                    <a:pt x="11843" y="3310"/>
                    <a:pt x="11773" y="3026"/>
                    <a:pt x="11555" y="2889"/>
                  </a:cubicBezTo>
                  <a:cubicBezTo>
                    <a:pt x="10555" y="2258"/>
                    <a:pt x="9397" y="1923"/>
                    <a:pt x="8215" y="1923"/>
                  </a:cubicBezTo>
                  <a:cubicBezTo>
                    <a:pt x="8212" y="1923"/>
                    <a:pt x="8210" y="1923"/>
                    <a:pt x="8207" y="1923"/>
                  </a:cubicBezTo>
                  <a:cubicBezTo>
                    <a:pt x="4744" y="1923"/>
                    <a:pt x="1925" y="4742"/>
                    <a:pt x="1925" y="8205"/>
                  </a:cubicBezTo>
                  <a:cubicBezTo>
                    <a:pt x="1925" y="11669"/>
                    <a:pt x="4742" y="14488"/>
                    <a:pt x="8207" y="14488"/>
                  </a:cubicBezTo>
                  <a:cubicBezTo>
                    <a:pt x="11510" y="14488"/>
                    <a:pt x="14225" y="11927"/>
                    <a:pt x="14471" y="8686"/>
                  </a:cubicBezTo>
                  <a:lnTo>
                    <a:pt x="15436" y="8686"/>
                  </a:lnTo>
                  <a:cubicBezTo>
                    <a:pt x="15322" y="10440"/>
                    <a:pt x="14583" y="12073"/>
                    <a:pt x="13330" y="13328"/>
                  </a:cubicBezTo>
                  <a:cubicBezTo>
                    <a:pt x="11947" y="14710"/>
                    <a:pt x="10095" y="15450"/>
                    <a:pt x="8206" y="15450"/>
                  </a:cubicBezTo>
                  <a:cubicBezTo>
                    <a:pt x="7371" y="15450"/>
                    <a:pt x="6529" y="15305"/>
                    <a:pt x="5718" y="15008"/>
                  </a:cubicBezTo>
                  <a:cubicBezTo>
                    <a:pt x="3070" y="14038"/>
                    <a:pt x="1225" y="11621"/>
                    <a:pt x="990" y="8810"/>
                  </a:cubicBezTo>
                  <a:cubicBezTo>
                    <a:pt x="755" y="6000"/>
                    <a:pt x="2171" y="3310"/>
                    <a:pt x="4619" y="1913"/>
                  </a:cubicBezTo>
                  <a:cubicBezTo>
                    <a:pt x="5735" y="1277"/>
                    <a:pt x="6972" y="962"/>
                    <a:pt x="8206" y="962"/>
                  </a:cubicBezTo>
                  <a:close/>
                  <a:moveTo>
                    <a:pt x="8222" y="0"/>
                  </a:moveTo>
                  <a:cubicBezTo>
                    <a:pt x="8217" y="0"/>
                    <a:pt x="8212" y="0"/>
                    <a:pt x="8207" y="0"/>
                  </a:cubicBezTo>
                  <a:cubicBezTo>
                    <a:pt x="6015" y="0"/>
                    <a:pt x="3954" y="854"/>
                    <a:pt x="2404" y="2403"/>
                  </a:cubicBezTo>
                  <a:cubicBezTo>
                    <a:pt x="853" y="3953"/>
                    <a:pt x="0" y="6013"/>
                    <a:pt x="0" y="8207"/>
                  </a:cubicBezTo>
                  <a:cubicBezTo>
                    <a:pt x="0" y="10399"/>
                    <a:pt x="854" y="12458"/>
                    <a:pt x="2404" y="14008"/>
                  </a:cubicBezTo>
                  <a:cubicBezTo>
                    <a:pt x="3953" y="15559"/>
                    <a:pt x="6015" y="16412"/>
                    <a:pt x="8207" y="16412"/>
                  </a:cubicBezTo>
                  <a:cubicBezTo>
                    <a:pt x="10400" y="16412"/>
                    <a:pt x="12459" y="15559"/>
                    <a:pt x="14009" y="14008"/>
                  </a:cubicBezTo>
                  <a:cubicBezTo>
                    <a:pt x="15560" y="12458"/>
                    <a:pt x="16413" y="10398"/>
                    <a:pt x="16413" y="8207"/>
                  </a:cubicBezTo>
                  <a:cubicBezTo>
                    <a:pt x="16413" y="7940"/>
                    <a:pt x="16197" y="7725"/>
                    <a:pt x="15932" y="7725"/>
                  </a:cubicBezTo>
                  <a:lnTo>
                    <a:pt x="13047" y="7725"/>
                  </a:lnTo>
                  <a:cubicBezTo>
                    <a:pt x="12785" y="7730"/>
                    <a:pt x="12576" y="7943"/>
                    <a:pt x="12576" y="8205"/>
                  </a:cubicBezTo>
                  <a:cubicBezTo>
                    <a:pt x="12576" y="8468"/>
                    <a:pt x="12785" y="8681"/>
                    <a:pt x="13047" y="8686"/>
                  </a:cubicBezTo>
                  <a:lnTo>
                    <a:pt x="13506" y="8686"/>
                  </a:lnTo>
                  <a:cubicBezTo>
                    <a:pt x="13451" y="9294"/>
                    <a:pt x="13292" y="9885"/>
                    <a:pt x="13036" y="10439"/>
                  </a:cubicBezTo>
                  <a:lnTo>
                    <a:pt x="12639" y="10209"/>
                  </a:lnTo>
                  <a:cubicBezTo>
                    <a:pt x="12562" y="10163"/>
                    <a:pt x="12477" y="10142"/>
                    <a:pt x="12394" y="10142"/>
                  </a:cubicBezTo>
                  <a:cubicBezTo>
                    <a:pt x="12228" y="10142"/>
                    <a:pt x="12066" y="10228"/>
                    <a:pt x="11977" y="10382"/>
                  </a:cubicBezTo>
                  <a:cubicBezTo>
                    <a:pt x="11843" y="10615"/>
                    <a:pt x="11924" y="10910"/>
                    <a:pt x="12158" y="11042"/>
                  </a:cubicBezTo>
                  <a:lnTo>
                    <a:pt x="12554" y="11271"/>
                  </a:lnTo>
                  <a:cubicBezTo>
                    <a:pt x="12202" y="11767"/>
                    <a:pt x="11769" y="12201"/>
                    <a:pt x="11272" y="12552"/>
                  </a:cubicBezTo>
                  <a:lnTo>
                    <a:pt x="11044" y="12155"/>
                  </a:lnTo>
                  <a:cubicBezTo>
                    <a:pt x="10953" y="12006"/>
                    <a:pt x="10795" y="11923"/>
                    <a:pt x="10632" y="11923"/>
                  </a:cubicBezTo>
                  <a:cubicBezTo>
                    <a:pt x="10550" y="11923"/>
                    <a:pt x="10467" y="11944"/>
                    <a:pt x="10391" y="11988"/>
                  </a:cubicBezTo>
                  <a:cubicBezTo>
                    <a:pt x="10164" y="12119"/>
                    <a:pt x="10085" y="12407"/>
                    <a:pt x="10211" y="12637"/>
                  </a:cubicBezTo>
                  <a:lnTo>
                    <a:pt x="10441" y="13034"/>
                  </a:lnTo>
                  <a:cubicBezTo>
                    <a:pt x="9887" y="13290"/>
                    <a:pt x="9295" y="13450"/>
                    <a:pt x="8688" y="13504"/>
                  </a:cubicBezTo>
                  <a:lnTo>
                    <a:pt x="8688" y="13044"/>
                  </a:lnTo>
                  <a:cubicBezTo>
                    <a:pt x="8688" y="12779"/>
                    <a:pt x="8472" y="12564"/>
                    <a:pt x="8207" y="12564"/>
                  </a:cubicBezTo>
                  <a:cubicBezTo>
                    <a:pt x="7942" y="12564"/>
                    <a:pt x="7727" y="12779"/>
                    <a:pt x="7727" y="13044"/>
                  </a:cubicBezTo>
                  <a:lnTo>
                    <a:pt x="7727" y="13504"/>
                  </a:lnTo>
                  <a:cubicBezTo>
                    <a:pt x="7119" y="13450"/>
                    <a:pt x="6526" y="13290"/>
                    <a:pt x="5974" y="13034"/>
                  </a:cubicBezTo>
                  <a:lnTo>
                    <a:pt x="6204" y="12637"/>
                  </a:lnTo>
                  <a:cubicBezTo>
                    <a:pt x="6341" y="12407"/>
                    <a:pt x="6265" y="12107"/>
                    <a:pt x="6032" y="11972"/>
                  </a:cubicBezTo>
                  <a:cubicBezTo>
                    <a:pt x="5956" y="11928"/>
                    <a:pt x="5874" y="11908"/>
                    <a:pt x="5792" y="11908"/>
                  </a:cubicBezTo>
                  <a:cubicBezTo>
                    <a:pt x="5623" y="11908"/>
                    <a:pt x="5459" y="11997"/>
                    <a:pt x="5371" y="12157"/>
                  </a:cubicBezTo>
                  <a:lnTo>
                    <a:pt x="5142" y="12552"/>
                  </a:lnTo>
                  <a:cubicBezTo>
                    <a:pt x="4646" y="12201"/>
                    <a:pt x="4212" y="11767"/>
                    <a:pt x="3861" y="11271"/>
                  </a:cubicBezTo>
                  <a:lnTo>
                    <a:pt x="4256" y="11042"/>
                  </a:lnTo>
                  <a:cubicBezTo>
                    <a:pt x="4483" y="10907"/>
                    <a:pt x="4559" y="10616"/>
                    <a:pt x="4427" y="10389"/>
                  </a:cubicBezTo>
                  <a:cubicBezTo>
                    <a:pt x="4338" y="10235"/>
                    <a:pt x="4177" y="10148"/>
                    <a:pt x="4011" y="10148"/>
                  </a:cubicBezTo>
                  <a:cubicBezTo>
                    <a:pt x="3931" y="10148"/>
                    <a:pt x="3850" y="10168"/>
                    <a:pt x="3776" y="10210"/>
                  </a:cubicBezTo>
                  <a:lnTo>
                    <a:pt x="3379" y="10439"/>
                  </a:lnTo>
                  <a:cubicBezTo>
                    <a:pt x="3123" y="9887"/>
                    <a:pt x="2963" y="9294"/>
                    <a:pt x="2909" y="8687"/>
                  </a:cubicBezTo>
                  <a:lnTo>
                    <a:pt x="3367" y="8687"/>
                  </a:lnTo>
                  <a:cubicBezTo>
                    <a:pt x="3629" y="8681"/>
                    <a:pt x="3839" y="8468"/>
                    <a:pt x="3839" y="8205"/>
                  </a:cubicBezTo>
                  <a:cubicBezTo>
                    <a:pt x="3839" y="7945"/>
                    <a:pt x="3629" y="7731"/>
                    <a:pt x="3367" y="7725"/>
                  </a:cubicBezTo>
                  <a:lnTo>
                    <a:pt x="2909" y="7725"/>
                  </a:lnTo>
                  <a:cubicBezTo>
                    <a:pt x="2963" y="7119"/>
                    <a:pt x="3123" y="6526"/>
                    <a:pt x="3379" y="5974"/>
                  </a:cubicBezTo>
                  <a:lnTo>
                    <a:pt x="3776" y="6202"/>
                  </a:lnTo>
                  <a:cubicBezTo>
                    <a:pt x="3853" y="6248"/>
                    <a:pt x="3937" y="6269"/>
                    <a:pt x="4020" y="6269"/>
                  </a:cubicBezTo>
                  <a:cubicBezTo>
                    <a:pt x="4186" y="6269"/>
                    <a:pt x="4347" y="6183"/>
                    <a:pt x="4436" y="6029"/>
                  </a:cubicBezTo>
                  <a:cubicBezTo>
                    <a:pt x="4571" y="5798"/>
                    <a:pt x="4489" y="5501"/>
                    <a:pt x="4256" y="5370"/>
                  </a:cubicBezTo>
                  <a:lnTo>
                    <a:pt x="3861" y="5142"/>
                  </a:lnTo>
                  <a:cubicBezTo>
                    <a:pt x="4212" y="4644"/>
                    <a:pt x="4646" y="4212"/>
                    <a:pt x="5142" y="3860"/>
                  </a:cubicBezTo>
                  <a:lnTo>
                    <a:pt x="5371" y="4256"/>
                  </a:lnTo>
                  <a:cubicBezTo>
                    <a:pt x="5459" y="4415"/>
                    <a:pt x="5623" y="4505"/>
                    <a:pt x="5792" y="4505"/>
                  </a:cubicBezTo>
                  <a:cubicBezTo>
                    <a:pt x="5874" y="4505"/>
                    <a:pt x="5956" y="4484"/>
                    <a:pt x="6032" y="4440"/>
                  </a:cubicBezTo>
                  <a:cubicBezTo>
                    <a:pt x="6265" y="4306"/>
                    <a:pt x="6341" y="4005"/>
                    <a:pt x="6204" y="3775"/>
                  </a:cubicBezTo>
                  <a:lnTo>
                    <a:pt x="5974" y="3377"/>
                  </a:lnTo>
                  <a:cubicBezTo>
                    <a:pt x="6526" y="3119"/>
                    <a:pt x="7119" y="2961"/>
                    <a:pt x="7725" y="2907"/>
                  </a:cubicBezTo>
                  <a:lnTo>
                    <a:pt x="7725" y="3365"/>
                  </a:lnTo>
                  <a:cubicBezTo>
                    <a:pt x="7725" y="3631"/>
                    <a:pt x="7941" y="3846"/>
                    <a:pt x="8207" y="3846"/>
                  </a:cubicBezTo>
                  <a:cubicBezTo>
                    <a:pt x="8472" y="3846"/>
                    <a:pt x="8688" y="3631"/>
                    <a:pt x="8688" y="3365"/>
                  </a:cubicBezTo>
                  <a:lnTo>
                    <a:pt x="8688" y="2907"/>
                  </a:lnTo>
                  <a:cubicBezTo>
                    <a:pt x="9319" y="2963"/>
                    <a:pt x="9935" y="3133"/>
                    <a:pt x="10506" y="3406"/>
                  </a:cubicBezTo>
                  <a:lnTo>
                    <a:pt x="10378" y="3537"/>
                  </a:lnTo>
                  <a:cubicBezTo>
                    <a:pt x="10096" y="3816"/>
                    <a:pt x="10257" y="4297"/>
                    <a:pt x="10648" y="4352"/>
                  </a:cubicBezTo>
                  <a:lnTo>
                    <a:pt x="13822" y="4806"/>
                  </a:lnTo>
                  <a:cubicBezTo>
                    <a:pt x="13845" y="4810"/>
                    <a:pt x="13867" y="4811"/>
                    <a:pt x="13889" y="4811"/>
                  </a:cubicBezTo>
                  <a:cubicBezTo>
                    <a:pt x="14176" y="4811"/>
                    <a:pt x="14407" y="4557"/>
                    <a:pt x="14365" y="4262"/>
                  </a:cubicBezTo>
                  <a:lnTo>
                    <a:pt x="13913" y="1088"/>
                  </a:lnTo>
                  <a:cubicBezTo>
                    <a:pt x="13876" y="833"/>
                    <a:pt x="13659" y="675"/>
                    <a:pt x="13434" y="675"/>
                  </a:cubicBezTo>
                  <a:cubicBezTo>
                    <a:pt x="13315" y="675"/>
                    <a:pt x="13194" y="720"/>
                    <a:pt x="13097" y="817"/>
                  </a:cubicBezTo>
                  <a:lnTo>
                    <a:pt x="12624" y="1290"/>
                  </a:lnTo>
                  <a:cubicBezTo>
                    <a:pt x="11310" y="447"/>
                    <a:pt x="9783" y="0"/>
                    <a:pt x="8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4526825" y="2778125"/>
              <a:ext cx="140950" cy="140450"/>
            </a:xfrm>
            <a:custGeom>
              <a:rect b="b" l="l" r="r" t="t"/>
              <a:pathLst>
                <a:path extrusionOk="0" h="5618" w="5638">
                  <a:moveTo>
                    <a:pt x="2310" y="3053"/>
                  </a:moveTo>
                  <a:cubicBezTo>
                    <a:pt x="2557" y="3053"/>
                    <a:pt x="2794" y="3244"/>
                    <a:pt x="2794" y="3534"/>
                  </a:cubicBezTo>
                  <a:cubicBezTo>
                    <a:pt x="2794" y="3800"/>
                    <a:pt x="2578" y="4015"/>
                    <a:pt x="2313" y="4015"/>
                  </a:cubicBezTo>
                  <a:cubicBezTo>
                    <a:pt x="1884" y="4015"/>
                    <a:pt x="1670" y="3498"/>
                    <a:pt x="1973" y="3195"/>
                  </a:cubicBezTo>
                  <a:cubicBezTo>
                    <a:pt x="2072" y="3097"/>
                    <a:pt x="2192" y="3053"/>
                    <a:pt x="2310" y="3053"/>
                  </a:cubicBezTo>
                  <a:close/>
                  <a:moveTo>
                    <a:pt x="550" y="0"/>
                  </a:moveTo>
                  <a:cubicBezTo>
                    <a:pt x="468" y="0"/>
                    <a:pt x="386" y="21"/>
                    <a:pt x="310" y="65"/>
                  </a:cubicBezTo>
                  <a:cubicBezTo>
                    <a:pt x="80" y="197"/>
                    <a:pt x="1" y="491"/>
                    <a:pt x="134" y="721"/>
                  </a:cubicBezTo>
                  <a:lnTo>
                    <a:pt x="1216" y="2599"/>
                  </a:lnTo>
                  <a:cubicBezTo>
                    <a:pt x="729" y="3170"/>
                    <a:pt x="761" y="4021"/>
                    <a:pt x="1294" y="4554"/>
                  </a:cubicBezTo>
                  <a:cubicBezTo>
                    <a:pt x="1574" y="4834"/>
                    <a:pt x="1943" y="4976"/>
                    <a:pt x="2313" y="4976"/>
                  </a:cubicBezTo>
                  <a:cubicBezTo>
                    <a:pt x="2645" y="4976"/>
                    <a:pt x="2978" y="4861"/>
                    <a:pt x="3249" y="4630"/>
                  </a:cubicBezTo>
                  <a:lnTo>
                    <a:pt x="4848" y="5553"/>
                  </a:lnTo>
                  <a:cubicBezTo>
                    <a:pt x="4924" y="5596"/>
                    <a:pt x="5007" y="5617"/>
                    <a:pt x="5088" y="5617"/>
                  </a:cubicBezTo>
                  <a:cubicBezTo>
                    <a:pt x="5254" y="5617"/>
                    <a:pt x="5416" y="5531"/>
                    <a:pt x="5504" y="5377"/>
                  </a:cubicBezTo>
                  <a:cubicBezTo>
                    <a:pt x="5638" y="5147"/>
                    <a:pt x="5558" y="4852"/>
                    <a:pt x="5329" y="4721"/>
                  </a:cubicBezTo>
                  <a:lnTo>
                    <a:pt x="3731" y="3798"/>
                  </a:lnTo>
                  <a:cubicBezTo>
                    <a:pt x="3896" y="2911"/>
                    <a:pt x="3215" y="2092"/>
                    <a:pt x="2313" y="2092"/>
                  </a:cubicBezTo>
                  <a:cubicBezTo>
                    <a:pt x="2224" y="2092"/>
                    <a:pt x="2136" y="2101"/>
                    <a:pt x="2050" y="2117"/>
                  </a:cubicBezTo>
                  <a:lnTo>
                    <a:pt x="966" y="241"/>
                  </a:lnTo>
                  <a:cubicBezTo>
                    <a:pt x="877" y="87"/>
                    <a:pt x="715" y="0"/>
                    <a:pt x="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8"/>
          <p:cNvSpPr txBox="1"/>
          <p:nvPr>
            <p:ph idx="4294967295" type="title"/>
          </p:nvPr>
        </p:nvSpPr>
        <p:spPr>
          <a:xfrm>
            <a:off x="161725" y="749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739" name="Google Shape;739;p88"/>
          <p:cNvSpPr txBox="1"/>
          <p:nvPr>
            <p:ph idx="4294967295" type="body"/>
          </p:nvPr>
        </p:nvSpPr>
        <p:spPr>
          <a:xfrm>
            <a:off x="161725" y="1213300"/>
            <a:ext cx="8926800" cy="379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highlight>
                  <a:srgbClr val="FFFFFF"/>
                </a:highlight>
              </a:rPr>
              <a:t>Class Imbalance</a:t>
            </a:r>
            <a:endParaRPr sz="1800">
              <a:solidFill>
                <a:srgbClr val="000000"/>
              </a:solidFill>
              <a:highlight>
                <a:srgbClr val="FFFFFF"/>
              </a:highlight>
            </a:endParaRPr>
          </a:p>
          <a:p>
            <a:pPr indent="-355600" lvl="0" marL="457200" rtl="0" algn="l">
              <a:lnSpc>
                <a:spcPct val="115000"/>
              </a:lnSpc>
              <a:spcBef>
                <a:spcPts val="1000"/>
              </a:spcBef>
              <a:spcAft>
                <a:spcPts val="0"/>
              </a:spcAft>
              <a:buClr>
                <a:srgbClr val="000000"/>
              </a:buClr>
              <a:buSzPts val="2000"/>
              <a:buChar char="●"/>
            </a:pPr>
            <a:r>
              <a:rPr lang="en" sz="1800">
                <a:solidFill>
                  <a:srgbClr val="000000"/>
                </a:solidFill>
                <a:highlight>
                  <a:srgbClr val="FFFFFF"/>
                </a:highlight>
              </a:rPr>
              <a:t>Use SMOTE (Synthetic Minority Over-sampling Technique) or ADASYN to balance the dataset and improve recall for the minority class.</a:t>
            </a:r>
            <a:endParaRPr sz="1800">
              <a:solidFill>
                <a:srgbClr val="000000"/>
              </a:solidFill>
              <a:highlight>
                <a:srgbClr val="FFFFFF"/>
              </a:highlight>
            </a:endParaRPr>
          </a:p>
          <a:p>
            <a:pPr indent="0" lvl="0" marL="0" rtl="0" algn="l">
              <a:lnSpc>
                <a:spcPct val="115000"/>
              </a:lnSpc>
              <a:spcBef>
                <a:spcPts val="1000"/>
              </a:spcBef>
              <a:spcAft>
                <a:spcPts val="0"/>
              </a:spcAft>
              <a:buNone/>
            </a:pPr>
            <a:r>
              <a:rPr lang="en" sz="1800">
                <a:solidFill>
                  <a:srgbClr val="000000"/>
                </a:solidFill>
                <a:highlight>
                  <a:srgbClr val="FFFFFF"/>
                </a:highlight>
              </a:rPr>
              <a:t>Alternative Models &amp; Techniques</a:t>
            </a:r>
            <a:endParaRPr sz="1800">
              <a:solidFill>
                <a:srgbClr val="000000"/>
              </a:solidFill>
              <a:highlight>
                <a:srgbClr val="FFFFFF"/>
              </a:highlight>
            </a:endParaRPr>
          </a:p>
          <a:p>
            <a:pPr indent="-355600" lvl="0" marL="457200" rtl="0" algn="l">
              <a:lnSpc>
                <a:spcPct val="115000"/>
              </a:lnSpc>
              <a:spcBef>
                <a:spcPts val="1000"/>
              </a:spcBef>
              <a:spcAft>
                <a:spcPts val="0"/>
              </a:spcAft>
              <a:buClr>
                <a:srgbClr val="000000"/>
              </a:buClr>
              <a:buSzPts val="2000"/>
              <a:buChar char="●"/>
            </a:pPr>
            <a:r>
              <a:rPr lang="en" sz="1800">
                <a:solidFill>
                  <a:srgbClr val="000000"/>
                </a:solidFill>
                <a:highlight>
                  <a:srgbClr val="FFFFFF"/>
                </a:highlight>
              </a:rPr>
              <a:t>Deep Learning: Implement Neural Networks (ANNs, CNNs, or RNNs) to uncover complex patterns in customer behavior.</a:t>
            </a:r>
            <a:endParaRPr sz="1800">
              <a:solidFill>
                <a:srgbClr val="000000"/>
              </a:solidFill>
              <a:highlight>
                <a:srgbClr val="FFFFFF"/>
              </a:highlight>
            </a:endParaRPr>
          </a:p>
          <a:p>
            <a:pPr indent="-355600" lvl="0" marL="457200" rtl="0" algn="l">
              <a:lnSpc>
                <a:spcPct val="115000"/>
              </a:lnSpc>
              <a:spcBef>
                <a:spcPts val="1000"/>
              </a:spcBef>
              <a:spcAft>
                <a:spcPts val="1000"/>
              </a:spcAft>
              <a:buClr>
                <a:srgbClr val="000000"/>
              </a:buClr>
              <a:buSzPts val="2000"/>
              <a:buChar char="●"/>
            </a:pPr>
            <a:r>
              <a:rPr lang="en" sz="1800">
                <a:solidFill>
                  <a:srgbClr val="000000"/>
                </a:solidFill>
                <a:highlight>
                  <a:srgbClr val="FFFFFF"/>
                </a:highlight>
              </a:rPr>
              <a:t>Hyperparameter Tuning: Expand the search space for model parameters to improve performance across all models.</a:t>
            </a:r>
            <a:endParaRPr sz="2000">
              <a:solidFill>
                <a:srgbClr val="000000"/>
              </a:solidFill>
            </a:endParaRPr>
          </a:p>
        </p:txBody>
      </p:sp>
      <p:sp>
        <p:nvSpPr>
          <p:cNvPr id="740" name="Google Shape;740;p88"/>
          <p:cNvSpPr txBox="1"/>
          <p:nvPr/>
        </p:nvSpPr>
        <p:spPr>
          <a:xfrm>
            <a:off x="161725" y="637915"/>
            <a:ext cx="474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tamaran SemiBold"/>
                <a:ea typeface="Catamaran SemiBold"/>
                <a:cs typeface="Catamaran SemiBold"/>
                <a:sym typeface="Catamaran SemiBold"/>
              </a:rPr>
              <a:t>Future Improvement</a:t>
            </a:r>
            <a:endParaRPr>
              <a:latin typeface="Catamaran SemiBold"/>
              <a:ea typeface="Catamaran SemiBold"/>
              <a:cs typeface="Catamaran SemiBold"/>
              <a:sym typeface="Catamaran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9"/>
          <p:cNvSpPr txBox="1"/>
          <p:nvPr>
            <p:ph idx="1" type="body"/>
          </p:nvPr>
        </p:nvSpPr>
        <p:spPr>
          <a:xfrm>
            <a:off x="912175" y="1283050"/>
            <a:ext cx="7846500" cy="3443100"/>
          </a:xfrm>
          <a:prstGeom prst="rect">
            <a:avLst/>
          </a:prstGeom>
        </p:spPr>
        <p:txBody>
          <a:bodyPr anchorCtr="0" anchor="t" bIns="91425" lIns="91425" spcFirstLastPara="1" rIns="91425" wrap="square" tIns="91425">
            <a:noAutofit/>
          </a:bodyPr>
          <a:lstStyle/>
          <a:p>
            <a:pPr indent="-457200" lvl="0" marL="0" rtl="0" algn="just">
              <a:lnSpc>
                <a:spcPct val="100000"/>
              </a:lnSpc>
              <a:spcBef>
                <a:spcPts val="0"/>
              </a:spcBef>
              <a:spcAft>
                <a:spcPts val="0"/>
              </a:spcAft>
              <a:buNone/>
            </a:pPr>
            <a:r>
              <a:rPr lang="en" sz="1200">
                <a:solidFill>
                  <a:srgbClr val="000000"/>
                </a:solidFill>
              </a:rPr>
              <a:t>Hou, S. </a:t>
            </a:r>
            <a:r>
              <a:rPr i="1" lang="en" sz="1200">
                <a:solidFill>
                  <a:srgbClr val="000000"/>
                </a:solidFill>
              </a:rPr>
              <a:t>et al.</a:t>
            </a:r>
            <a:r>
              <a:rPr lang="en" sz="1200">
                <a:solidFill>
                  <a:srgbClr val="000000"/>
                </a:solidFill>
              </a:rPr>
              <a:t> (2021) 'Applying machine learning to the development of prediction models for bank deposit subscription,' </a:t>
            </a:r>
            <a:r>
              <a:rPr i="1" lang="en" sz="1200">
                <a:solidFill>
                  <a:srgbClr val="000000"/>
                </a:solidFill>
              </a:rPr>
              <a:t>International Journal of Business Analytics</a:t>
            </a:r>
            <a:r>
              <a:rPr lang="en" sz="1200">
                <a:solidFill>
                  <a:srgbClr val="000000"/>
                </a:solidFill>
              </a:rPr>
              <a:t>, 9(1), pp. 1–14. </a:t>
            </a:r>
            <a:r>
              <a:rPr lang="en" sz="1200" u="sng">
                <a:solidFill>
                  <a:schemeClr val="hlink"/>
                </a:solidFill>
                <a:hlinkClick r:id="rId3"/>
              </a:rPr>
              <a:t>https://doi.org/10.4018/ijban.288514</a:t>
            </a:r>
            <a:r>
              <a:rPr lang="en" sz="1200">
                <a:solidFill>
                  <a:srgbClr val="000000"/>
                </a:solidFill>
              </a:rPr>
              <a:t>.</a:t>
            </a:r>
            <a:endParaRPr sz="1200">
              <a:solidFill>
                <a:srgbClr val="000000"/>
              </a:solidFill>
            </a:endParaRPr>
          </a:p>
          <a:p>
            <a:pPr indent="-457200" lvl="0" marL="0" rtl="0" algn="just">
              <a:lnSpc>
                <a:spcPct val="100000"/>
              </a:lnSpc>
              <a:spcBef>
                <a:spcPts val="0"/>
              </a:spcBef>
              <a:spcAft>
                <a:spcPts val="0"/>
              </a:spcAft>
              <a:buNone/>
            </a:pPr>
            <a:r>
              <a:t/>
            </a:r>
            <a:endParaRPr sz="1200">
              <a:solidFill>
                <a:srgbClr val="000000"/>
              </a:solidFill>
            </a:endParaRPr>
          </a:p>
          <a:p>
            <a:pPr indent="-457200" lvl="0" marL="0" rtl="0" algn="l">
              <a:lnSpc>
                <a:spcPct val="100000"/>
              </a:lnSpc>
              <a:spcBef>
                <a:spcPts val="0"/>
              </a:spcBef>
              <a:spcAft>
                <a:spcPts val="0"/>
              </a:spcAft>
              <a:buNone/>
            </a:pPr>
            <a:r>
              <a:rPr lang="en" sz="1200">
                <a:solidFill>
                  <a:srgbClr val="000000"/>
                </a:solidFill>
              </a:rPr>
              <a:t>Haque, F.M.A. and Hassan, Md.M. (2024) 'Bank loan prediction using machine learning techniques,' </a:t>
            </a:r>
            <a:r>
              <a:rPr i="1" lang="en" sz="1200">
                <a:solidFill>
                  <a:srgbClr val="000000"/>
                </a:solidFill>
              </a:rPr>
              <a:t>arXiv (Cornell University)</a:t>
            </a:r>
            <a:r>
              <a:rPr lang="en" sz="1200">
                <a:solidFill>
                  <a:srgbClr val="000000"/>
                </a:solidFill>
              </a:rPr>
              <a:t>[Preprint]. https://doi.org/10.48550/arxiv.2410.08886.</a:t>
            </a:r>
            <a:endParaRPr sz="1200">
              <a:solidFill>
                <a:srgbClr val="000000"/>
              </a:solidFill>
            </a:endParaRPr>
          </a:p>
          <a:p>
            <a:pPr indent="-457200" lvl="0" marL="0" rtl="0" algn="just">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457200" lvl="0" marL="0" rtl="0" algn="just">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
        <p:nvSpPr>
          <p:cNvPr id="746" name="Google Shape;746;p8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0"/>
          <p:cNvSpPr txBox="1"/>
          <p:nvPr>
            <p:ph type="title"/>
          </p:nvPr>
        </p:nvSpPr>
        <p:spPr>
          <a:xfrm>
            <a:off x="1714950" y="1435448"/>
            <a:ext cx="5714100" cy="222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idx="1" type="body"/>
          </p:nvPr>
        </p:nvSpPr>
        <p:spPr>
          <a:xfrm>
            <a:off x="332550" y="1212775"/>
            <a:ext cx="8478900" cy="37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common marketing </a:t>
            </a:r>
            <a:r>
              <a:rPr lang="en"/>
              <a:t>approach for bank to attract customers for term deposition is through phone calls. However, reaching out to a large number of clients can be time consuming and inefficient without a target strategy. In this project, we will be identifying patterns that indicates which clients are more likely to make subscribe to a term deposit.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Aim of this project:</a:t>
            </a:r>
            <a:endParaRPr>
              <a:solidFill>
                <a:srgbClr val="0000FF"/>
              </a:solidFill>
            </a:endParaRPr>
          </a:p>
          <a:p>
            <a:pPr indent="-330200" lvl="0" marL="457200" rtl="0" algn="l">
              <a:spcBef>
                <a:spcPts val="0"/>
              </a:spcBef>
              <a:spcAft>
                <a:spcPts val="0"/>
              </a:spcAft>
              <a:buClr>
                <a:srgbClr val="0000FF"/>
              </a:buClr>
              <a:buSzPts val="1600"/>
              <a:buChar char="-"/>
            </a:pPr>
            <a:r>
              <a:rPr lang="en">
                <a:solidFill>
                  <a:srgbClr val="0000FF"/>
                </a:solidFill>
              </a:rPr>
              <a:t>Improve the efficiency of marketing campaigns.</a:t>
            </a:r>
            <a:endParaRPr>
              <a:solidFill>
                <a:srgbClr val="0000FF"/>
              </a:solidFill>
            </a:endParaRPr>
          </a:p>
          <a:p>
            <a:pPr indent="-330200" lvl="0" marL="457200" rtl="0" algn="l">
              <a:spcBef>
                <a:spcPts val="0"/>
              </a:spcBef>
              <a:spcAft>
                <a:spcPts val="0"/>
              </a:spcAft>
              <a:buClr>
                <a:srgbClr val="0000FF"/>
              </a:buClr>
              <a:buSzPts val="1600"/>
              <a:buChar char="-"/>
            </a:pPr>
            <a:r>
              <a:rPr lang="en">
                <a:solidFill>
                  <a:srgbClr val="0000FF"/>
                </a:solidFill>
              </a:rPr>
              <a:t>Reduce unnecessary contact with uninterested clients.</a:t>
            </a:r>
            <a:endParaRPr>
              <a:solidFill>
                <a:srgbClr val="0000FF"/>
              </a:solidFill>
            </a:endParaRPr>
          </a:p>
          <a:p>
            <a:pPr indent="-330200" lvl="0" marL="457200" rtl="0" algn="l">
              <a:spcBef>
                <a:spcPts val="0"/>
              </a:spcBef>
              <a:spcAft>
                <a:spcPts val="0"/>
              </a:spcAft>
              <a:buClr>
                <a:srgbClr val="0000FF"/>
              </a:buClr>
              <a:buSzPts val="1600"/>
              <a:buChar char="-"/>
            </a:pPr>
            <a:r>
              <a:rPr lang="en">
                <a:solidFill>
                  <a:srgbClr val="0000FF"/>
                </a:solidFill>
              </a:rPr>
              <a:t>Increase the success rate of term deposit subscriptions.</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study is important because a well-trained model can help banks optimise their marketing strategies and minimises cost. Additionally, our project will demonstrate how Machine Learning can be applied to real world scenario making marketing efforts more data driven and effective. </a:t>
            </a:r>
            <a:endParaRPr/>
          </a:p>
        </p:txBody>
      </p:sp>
      <p:sp>
        <p:nvSpPr>
          <p:cNvPr id="269" name="Google Shape;269;p35"/>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p:nvPr/>
        </p:nvSpPr>
        <p:spPr>
          <a:xfrm flipH="1">
            <a:off x="820807" y="784343"/>
            <a:ext cx="1313100" cy="1313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txBox="1"/>
          <p:nvPr>
            <p:ph type="title"/>
          </p:nvPr>
        </p:nvSpPr>
        <p:spPr>
          <a:xfrm>
            <a:off x="722375" y="2255025"/>
            <a:ext cx="4118400" cy="15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a:t>
            </a:r>
            <a:endParaRPr/>
          </a:p>
          <a:p>
            <a:pPr indent="0" lvl="0" marL="0" rtl="0" algn="l">
              <a:spcBef>
                <a:spcPts val="0"/>
              </a:spcBef>
              <a:spcAft>
                <a:spcPts val="0"/>
              </a:spcAft>
              <a:buNone/>
            </a:pPr>
            <a:r>
              <a:rPr lang="en"/>
              <a:t>Review</a:t>
            </a:r>
            <a:endParaRPr/>
          </a:p>
        </p:txBody>
      </p:sp>
      <p:sp>
        <p:nvSpPr>
          <p:cNvPr id="276" name="Google Shape;276;p36"/>
          <p:cNvSpPr txBox="1"/>
          <p:nvPr>
            <p:ph idx="2" type="title"/>
          </p:nvPr>
        </p:nvSpPr>
        <p:spPr>
          <a:xfrm>
            <a:off x="820800" y="977538"/>
            <a:ext cx="1313100" cy="9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277" name="Google Shape;277;p36"/>
          <p:cNvPicPr preferRelativeResize="0"/>
          <p:nvPr/>
        </p:nvPicPr>
        <p:blipFill rotWithShape="1">
          <a:blip r:embed="rId3">
            <a:alphaModFix/>
          </a:blip>
          <a:srcRect b="0" l="7243" r="36472" t="0"/>
          <a:stretch/>
        </p:blipFill>
        <p:spPr>
          <a:xfrm>
            <a:off x="5195131" y="959250"/>
            <a:ext cx="3226500" cy="3225000"/>
          </a:xfrm>
          <a:prstGeom prst="roundRect">
            <a:avLst>
              <a:gd fmla="val 4969" name="adj"/>
            </a:avLst>
          </a:prstGeom>
          <a:noFill/>
          <a:ln>
            <a:noFill/>
          </a:ln>
        </p:spPr>
      </p:pic>
      <p:sp>
        <p:nvSpPr>
          <p:cNvPr id="278" name="Google Shape;278;p36"/>
          <p:cNvSpPr/>
          <p:nvPr/>
        </p:nvSpPr>
        <p:spPr>
          <a:xfrm>
            <a:off x="4900090" y="673432"/>
            <a:ext cx="586800" cy="586800"/>
          </a:xfrm>
          <a:prstGeom prst="ellipse">
            <a:avLst/>
          </a:prstGeom>
          <a:gradFill>
            <a:gsLst>
              <a:gs pos="0">
                <a:schemeClr val="dk2"/>
              </a:gs>
              <a:gs pos="100000">
                <a:schemeClr val="lt2"/>
              </a:gs>
            </a:gsLst>
            <a:lin ang="16200038"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36"/>
          <p:cNvGrpSpPr/>
          <p:nvPr/>
        </p:nvGrpSpPr>
        <p:grpSpPr>
          <a:xfrm>
            <a:off x="5026570" y="799912"/>
            <a:ext cx="333840" cy="333840"/>
            <a:chOff x="4379475" y="2661350"/>
            <a:chExt cx="410325" cy="410325"/>
          </a:xfrm>
        </p:grpSpPr>
        <p:sp>
          <p:nvSpPr>
            <p:cNvPr id="280" name="Google Shape;280;p36"/>
            <p:cNvSpPr/>
            <p:nvPr/>
          </p:nvSpPr>
          <p:spPr>
            <a:xfrm>
              <a:off x="4379475" y="2661350"/>
              <a:ext cx="410325" cy="410325"/>
            </a:xfrm>
            <a:custGeom>
              <a:rect b="b" l="l" r="r" t="t"/>
              <a:pathLst>
                <a:path extrusionOk="0" h="16413" w="16413">
                  <a:moveTo>
                    <a:pt x="8206" y="962"/>
                  </a:moveTo>
                  <a:cubicBezTo>
                    <a:pt x="9682" y="962"/>
                    <a:pt x="11154" y="1412"/>
                    <a:pt x="12406" y="2302"/>
                  </a:cubicBezTo>
                  <a:cubicBezTo>
                    <a:pt x="12489" y="2362"/>
                    <a:pt x="12587" y="2391"/>
                    <a:pt x="12684" y="2391"/>
                  </a:cubicBezTo>
                  <a:cubicBezTo>
                    <a:pt x="12808" y="2391"/>
                    <a:pt x="12931" y="2343"/>
                    <a:pt x="13024" y="2250"/>
                  </a:cubicBezTo>
                  <a:lnTo>
                    <a:pt x="13097" y="2176"/>
                  </a:lnTo>
                  <a:lnTo>
                    <a:pt x="13324" y="3764"/>
                  </a:lnTo>
                  <a:lnTo>
                    <a:pt x="13324" y="3764"/>
                  </a:lnTo>
                  <a:lnTo>
                    <a:pt x="11716" y="3534"/>
                  </a:lnTo>
                  <a:cubicBezTo>
                    <a:pt x="11843" y="3310"/>
                    <a:pt x="11773" y="3026"/>
                    <a:pt x="11555" y="2889"/>
                  </a:cubicBezTo>
                  <a:cubicBezTo>
                    <a:pt x="10555" y="2258"/>
                    <a:pt x="9397" y="1923"/>
                    <a:pt x="8215" y="1923"/>
                  </a:cubicBezTo>
                  <a:cubicBezTo>
                    <a:pt x="8212" y="1923"/>
                    <a:pt x="8210" y="1923"/>
                    <a:pt x="8207" y="1923"/>
                  </a:cubicBezTo>
                  <a:cubicBezTo>
                    <a:pt x="4744" y="1923"/>
                    <a:pt x="1925" y="4742"/>
                    <a:pt x="1925" y="8205"/>
                  </a:cubicBezTo>
                  <a:cubicBezTo>
                    <a:pt x="1925" y="11669"/>
                    <a:pt x="4742" y="14488"/>
                    <a:pt x="8207" y="14488"/>
                  </a:cubicBezTo>
                  <a:cubicBezTo>
                    <a:pt x="11510" y="14488"/>
                    <a:pt x="14225" y="11927"/>
                    <a:pt x="14471" y="8686"/>
                  </a:cubicBezTo>
                  <a:lnTo>
                    <a:pt x="15436" y="8686"/>
                  </a:lnTo>
                  <a:cubicBezTo>
                    <a:pt x="15322" y="10440"/>
                    <a:pt x="14583" y="12073"/>
                    <a:pt x="13330" y="13328"/>
                  </a:cubicBezTo>
                  <a:cubicBezTo>
                    <a:pt x="11947" y="14710"/>
                    <a:pt x="10095" y="15450"/>
                    <a:pt x="8206" y="15450"/>
                  </a:cubicBezTo>
                  <a:cubicBezTo>
                    <a:pt x="7371" y="15450"/>
                    <a:pt x="6529" y="15305"/>
                    <a:pt x="5718" y="15008"/>
                  </a:cubicBezTo>
                  <a:cubicBezTo>
                    <a:pt x="3070" y="14038"/>
                    <a:pt x="1225" y="11621"/>
                    <a:pt x="990" y="8810"/>
                  </a:cubicBezTo>
                  <a:cubicBezTo>
                    <a:pt x="755" y="6000"/>
                    <a:pt x="2171" y="3310"/>
                    <a:pt x="4619" y="1913"/>
                  </a:cubicBezTo>
                  <a:cubicBezTo>
                    <a:pt x="5735" y="1277"/>
                    <a:pt x="6972" y="962"/>
                    <a:pt x="8206" y="962"/>
                  </a:cubicBezTo>
                  <a:close/>
                  <a:moveTo>
                    <a:pt x="8222" y="0"/>
                  </a:moveTo>
                  <a:cubicBezTo>
                    <a:pt x="8217" y="0"/>
                    <a:pt x="8212" y="0"/>
                    <a:pt x="8207" y="0"/>
                  </a:cubicBezTo>
                  <a:cubicBezTo>
                    <a:pt x="6015" y="0"/>
                    <a:pt x="3954" y="854"/>
                    <a:pt x="2404" y="2403"/>
                  </a:cubicBezTo>
                  <a:cubicBezTo>
                    <a:pt x="853" y="3953"/>
                    <a:pt x="0" y="6013"/>
                    <a:pt x="0" y="8207"/>
                  </a:cubicBezTo>
                  <a:cubicBezTo>
                    <a:pt x="0" y="10399"/>
                    <a:pt x="854" y="12458"/>
                    <a:pt x="2404" y="14008"/>
                  </a:cubicBezTo>
                  <a:cubicBezTo>
                    <a:pt x="3953" y="15559"/>
                    <a:pt x="6015" y="16412"/>
                    <a:pt x="8207" y="16412"/>
                  </a:cubicBezTo>
                  <a:cubicBezTo>
                    <a:pt x="10400" y="16412"/>
                    <a:pt x="12459" y="15559"/>
                    <a:pt x="14009" y="14008"/>
                  </a:cubicBezTo>
                  <a:cubicBezTo>
                    <a:pt x="15560" y="12458"/>
                    <a:pt x="16413" y="10398"/>
                    <a:pt x="16413" y="8207"/>
                  </a:cubicBezTo>
                  <a:cubicBezTo>
                    <a:pt x="16413" y="7940"/>
                    <a:pt x="16197" y="7725"/>
                    <a:pt x="15932" y="7725"/>
                  </a:cubicBezTo>
                  <a:lnTo>
                    <a:pt x="13047" y="7725"/>
                  </a:lnTo>
                  <a:cubicBezTo>
                    <a:pt x="12785" y="7730"/>
                    <a:pt x="12576" y="7943"/>
                    <a:pt x="12576" y="8205"/>
                  </a:cubicBezTo>
                  <a:cubicBezTo>
                    <a:pt x="12576" y="8468"/>
                    <a:pt x="12785" y="8681"/>
                    <a:pt x="13047" y="8686"/>
                  </a:cubicBezTo>
                  <a:lnTo>
                    <a:pt x="13506" y="8686"/>
                  </a:lnTo>
                  <a:cubicBezTo>
                    <a:pt x="13451" y="9294"/>
                    <a:pt x="13292" y="9885"/>
                    <a:pt x="13036" y="10439"/>
                  </a:cubicBezTo>
                  <a:lnTo>
                    <a:pt x="12639" y="10209"/>
                  </a:lnTo>
                  <a:cubicBezTo>
                    <a:pt x="12562" y="10163"/>
                    <a:pt x="12477" y="10142"/>
                    <a:pt x="12394" y="10142"/>
                  </a:cubicBezTo>
                  <a:cubicBezTo>
                    <a:pt x="12228" y="10142"/>
                    <a:pt x="12066" y="10228"/>
                    <a:pt x="11977" y="10382"/>
                  </a:cubicBezTo>
                  <a:cubicBezTo>
                    <a:pt x="11843" y="10615"/>
                    <a:pt x="11924" y="10910"/>
                    <a:pt x="12158" y="11042"/>
                  </a:cubicBezTo>
                  <a:lnTo>
                    <a:pt x="12554" y="11271"/>
                  </a:lnTo>
                  <a:cubicBezTo>
                    <a:pt x="12202" y="11767"/>
                    <a:pt x="11769" y="12201"/>
                    <a:pt x="11272" y="12552"/>
                  </a:cubicBezTo>
                  <a:lnTo>
                    <a:pt x="11044" y="12155"/>
                  </a:lnTo>
                  <a:cubicBezTo>
                    <a:pt x="10953" y="12006"/>
                    <a:pt x="10795" y="11923"/>
                    <a:pt x="10632" y="11923"/>
                  </a:cubicBezTo>
                  <a:cubicBezTo>
                    <a:pt x="10550" y="11923"/>
                    <a:pt x="10467" y="11944"/>
                    <a:pt x="10391" y="11988"/>
                  </a:cubicBezTo>
                  <a:cubicBezTo>
                    <a:pt x="10164" y="12119"/>
                    <a:pt x="10085" y="12407"/>
                    <a:pt x="10211" y="12637"/>
                  </a:cubicBezTo>
                  <a:lnTo>
                    <a:pt x="10441" y="13034"/>
                  </a:lnTo>
                  <a:cubicBezTo>
                    <a:pt x="9887" y="13290"/>
                    <a:pt x="9295" y="13450"/>
                    <a:pt x="8688" y="13504"/>
                  </a:cubicBezTo>
                  <a:lnTo>
                    <a:pt x="8688" y="13044"/>
                  </a:lnTo>
                  <a:cubicBezTo>
                    <a:pt x="8688" y="12779"/>
                    <a:pt x="8472" y="12564"/>
                    <a:pt x="8207" y="12564"/>
                  </a:cubicBezTo>
                  <a:cubicBezTo>
                    <a:pt x="7942" y="12564"/>
                    <a:pt x="7727" y="12779"/>
                    <a:pt x="7727" y="13044"/>
                  </a:cubicBezTo>
                  <a:lnTo>
                    <a:pt x="7727" y="13504"/>
                  </a:lnTo>
                  <a:cubicBezTo>
                    <a:pt x="7119" y="13450"/>
                    <a:pt x="6526" y="13290"/>
                    <a:pt x="5974" y="13034"/>
                  </a:cubicBezTo>
                  <a:lnTo>
                    <a:pt x="6204" y="12637"/>
                  </a:lnTo>
                  <a:cubicBezTo>
                    <a:pt x="6341" y="12407"/>
                    <a:pt x="6265" y="12107"/>
                    <a:pt x="6032" y="11972"/>
                  </a:cubicBezTo>
                  <a:cubicBezTo>
                    <a:pt x="5956" y="11928"/>
                    <a:pt x="5874" y="11908"/>
                    <a:pt x="5792" y="11908"/>
                  </a:cubicBezTo>
                  <a:cubicBezTo>
                    <a:pt x="5623" y="11908"/>
                    <a:pt x="5459" y="11997"/>
                    <a:pt x="5371" y="12157"/>
                  </a:cubicBezTo>
                  <a:lnTo>
                    <a:pt x="5142" y="12552"/>
                  </a:lnTo>
                  <a:cubicBezTo>
                    <a:pt x="4646" y="12201"/>
                    <a:pt x="4212" y="11767"/>
                    <a:pt x="3861" y="11271"/>
                  </a:cubicBezTo>
                  <a:lnTo>
                    <a:pt x="4256" y="11042"/>
                  </a:lnTo>
                  <a:cubicBezTo>
                    <a:pt x="4483" y="10907"/>
                    <a:pt x="4559" y="10616"/>
                    <a:pt x="4427" y="10389"/>
                  </a:cubicBezTo>
                  <a:cubicBezTo>
                    <a:pt x="4338" y="10235"/>
                    <a:pt x="4177" y="10148"/>
                    <a:pt x="4011" y="10148"/>
                  </a:cubicBezTo>
                  <a:cubicBezTo>
                    <a:pt x="3931" y="10148"/>
                    <a:pt x="3850" y="10168"/>
                    <a:pt x="3776" y="10210"/>
                  </a:cubicBezTo>
                  <a:lnTo>
                    <a:pt x="3379" y="10439"/>
                  </a:lnTo>
                  <a:cubicBezTo>
                    <a:pt x="3123" y="9887"/>
                    <a:pt x="2963" y="9294"/>
                    <a:pt x="2909" y="8687"/>
                  </a:cubicBezTo>
                  <a:lnTo>
                    <a:pt x="3367" y="8687"/>
                  </a:lnTo>
                  <a:cubicBezTo>
                    <a:pt x="3629" y="8681"/>
                    <a:pt x="3839" y="8468"/>
                    <a:pt x="3839" y="8205"/>
                  </a:cubicBezTo>
                  <a:cubicBezTo>
                    <a:pt x="3839" y="7945"/>
                    <a:pt x="3629" y="7731"/>
                    <a:pt x="3367" y="7725"/>
                  </a:cubicBezTo>
                  <a:lnTo>
                    <a:pt x="2909" y="7725"/>
                  </a:lnTo>
                  <a:cubicBezTo>
                    <a:pt x="2963" y="7119"/>
                    <a:pt x="3123" y="6526"/>
                    <a:pt x="3379" y="5974"/>
                  </a:cubicBezTo>
                  <a:lnTo>
                    <a:pt x="3776" y="6202"/>
                  </a:lnTo>
                  <a:cubicBezTo>
                    <a:pt x="3853" y="6248"/>
                    <a:pt x="3937" y="6269"/>
                    <a:pt x="4020" y="6269"/>
                  </a:cubicBezTo>
                  <a:cubicBezTo>
                    <a:pt x="4186" y="6269"/>
                    <a:pt x="4347" y="6183"/>
                    <a:pt x="4436" y="6029"/>
                  </a:cubicBezTo>
                  <a:cubicBezTo>
                    <a:pt x="4571" y="5798"/>
                    <a:pt x="4489" y="5501"/>
                    <a:pt x="4256" y="5370"/>
                  </a:cubicBezTo>
                  <a:lnTo>
                    <a:pt x="3861" y="5142"/>
                  </a:lnTo>
                  <a:cubicBezTo>
                    <a:pt x="4212" y="4644"/>
                    <a:pt x="4646" y="4212"/>
                    <a:pt x="5142" y="3860"/>
                  </a:cubicBezTo>
                  <a:lnTo>
                    <a:pt x="5371" y="4256"/>
                  </a:lnTo>
                  <a:cubicBezTo>
                    <a:pt x="5459" y="4415"/>
                    <a:pt x="5623" y="4505"/>
                    <a:pt x="5792" y="4505"/>
                  </a:cubicBezTo>
                  <a:cubicBezTo>
                    <a:pt x="5874" y="4505"/>
                    <a:pt x="5956" y="4484"/>
                    <a:pt x="6032" y="4440"/>
                  </a:cubicBezTo>
                  <a:cubicBezTo>
                    <a:pt x="6265" y="4306"/>
                    <a:pt x="6341" y="4005"/>
                    <a:pt x="6204" y="3775"/>
                  </a:cubicBezTo>
                  <a:lnTo>
                    <a:pt x="5974" y="3377"/>
                  </a:lnTo>
                  <a:cubicBezTo>
                    <a:pt x="6526" y="3119"/>
                    <a:pt x="7119" y="2961"/>
                    <a:pt x="7725" y="2907"/>
                  </a:cubicBezTo>
                  <a:lnTo>
                    <a:pt x="7725" y="3365"/>
                  </a:lnTo>
                  <a:cubicBezTo>
                    <a:pt x="7725" y="3631"/>
                    <a:pt x="7941" y="3846"/>
                    <a:pt x="8207" y="3846"/>
                  </a:cubicBezTo>
                  <a:cubicBezTo>
                    <a:pt x="8472" y="3846"/>
                    <a:pt x="8688" y="3631"/>
                    <a:pt x="8688" y="3365"/>
                  </a:cubicBezTo>
                  <a:lnTo>
                    <a:pt x="8688" y="2907"/>
                  </a:lnTo>
                  <a:cubicBezTo>
                    <a:pt x="9319" y="2963"/>
                    <a:pt x="9935" y="3133"/>
                    <a:pt x="10506" y="3406"/>
                  </a:cubicBezTo>
                  <a:lnTo>
                    <a:pt x="10378" y="3537"/>
                  </a:lnTo>
                  <a:cubicBezTo>
                    <a:pt x="10096" y="3816"/>
                    <a:pt x="10257" y="4297"/>
                    <a:pt x="10648" y="4352"/>
                  </a:cubicBezTo>
                  <a:lnTo>
                    <a:pt x="13822" y="4806"/>
                  </a:lnTo>
                  <a:cubicBezTo>
                    <a:pt x="13845" y="4810"/>
                    <a:pt x="13867" y="4811"/>
                    <a:pt x="13889" y="4811"/>
                  </a:cubicBezTo>
                  <a:cubicBezTo>
                    <a:pt x="14176" y="4811"/>
                    <a:pt x="14407" y="4557"/>
                    <a:pt x="14365" y="4262"/>
                  </a:cubicBezTo>
                  <a:lnTo>
                    <a:pt x="13913" y="1088"/>
                  </a:lnTo>
                  <a:cubicBezTo>
                    <a:pt x="13876" y="833"/>
                    <a:pt x="13659" y="675"/>
                    <a:pt x="13434" y="675"/>
                  </a:cubicBezTo>
                  <a:cubicBezTo>
                    <a:pt x="13315" y="675"/>
                    <a:pt x="13194" y="720"/>
                    <a:pt x="13097" y="817"/>
                  </a:cubicBezTo>
                  <a:lnTo>
                    <a:pt x="12624" y="1290"/>
                  </a:lnTo>
                  <a:cubicBezTo>
                    <a:pt x="11310" y="447"/>
                    <a:pt x="9783" y="0"/>
                    <a:pt x="8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p:nvPr/>
          </p:nvSpPr>
          <p:spPr>
            <a:xfrm>
              <a:off x="4526825" y="2778125"/>
              <a:ext cx="140950" cy="140450"/>
            </a:xfrm>
            <a:custGeom>
              <a:rect b="b" l="l" r="r" t="t"/>
              <a:pathLst>
                <a:path extrusionOk="0" h="5618" w="5638">
                  <a:moveTo>
                    <a:pt x="2310" y="3053"/>
                  </a:moveTo>
                  <a:cubicBezTo>
                    <a:pt x="2557" y="3053"/>
                    <a:pt x="2794" y="3244"/>
                    <a:pt x="2794" y="3534"/>
                  </a:cubicBezTo>
                  <a:cubicBezTo>
                    <a:pt x="2794" y="3800"/>
                    <a:pt x="2578" y="4015"/>
                    <a:pt x="2313" y="4015"/>
                  </a:cubicBezTo>
                  <a:cubicBezTo>
                    <a:pt x="1884" y="4015"/>
                    <a:pt x="1670" y="3498"/>
                    <a:pt x="1973" y="3195"/>
                  </a:cubicBezTo>
                  <a:cubicBezTo>
                    <a:pt x="2072" y="3097"/>
                    <a:pt x="2192" y="3053"/>
                    <a:pt x="2310" y="3053"/>
                  </a:cubicBezTo>
                  <a:close/>
                  <a:moveTo>
                    <a:pt x="550" y="0"/>
                  </a:moveTo>
                  <a:cubicBezTo>
                    <a:pt x="468" y="0"/>
                    <a:pt x="386" y="21"/>
                    <a:pt x="310" y="65"/>
                  </a:cubicBezTo>
                  <a:cubicBezTo>
                    <a:pt x="80" y="197"/>
                    <a:pt x="1" y="491"/>
                    <a:pt x="134" y="721"/>
                  </a:cubicBezTo>
                  <a:lnTo>
                    <a:pt x="1216" y="2599"/>
                  </a:lnTo>
                  <a:cubicBezTo>
                    <a:pt x="729" y="3170"/>
                    <a:pt x="761" y="4021"/>
                    <a:pt x="1294" y="4554"/>
                  </a:cubicBezTo>
                  <a:cubicBezTo>
                    <a:pt x="1574" y="4834"/>
                    <a:pt x="1943" y="4976"/>
                    <a:pt x="2313" y="4976"/>
                  </a:cubicBezTo>
                  <a:cubicBezTo>
                    <a:pt x="2645" y="4976"/>
                    <a:pt x="2978" y="4861"/>
                    <a:pt x="3249" y="4630"/>
                  </a:cubicBezTo>
                  <a:lnTo>
                    <a:pt x="4848" y="5553"/>
                  </a:lnTo>
                  <a:cubicBezTo>
                    <a:pt x="4924" y="5596"/>
                    <a:pt x="5007" y="5617"/>
                    <a:pt x="5088" y="5617"/>
                  </a:cubicBezTo>
                  <a:cubicBezTo>
                    <a:pt x="5254" y="5617"/>
                    <a:pt x="5416" y="5531"/>
                    <a:pt x="5504" y="5377"/>
                  </a:cubicBezTo>
                  <a:cubicBezTo>
                    <a:pt x="5638" y="5147"/>
                    <a:pt x="5558" y="4852"/>
                    <a:pt x="5329" y="4721"/>
                  </a:cubicBezTo>
                  <a:lnTo>
                    <a:pt x="3731" y="3798"/>
                  </a:lnTo>
                  <a:cubicBezTo>
                    <a:pt x="3896" y="2911"/>
                    <a:pt x="3215" y="2092"/>
                    <a:pt x="2313" y="2092"/>
                  </a:cubicBezTo>
                  <a:cubicBezTo>
                    <a:pt x="2224" y="2092"/>
                    <a:pt x="2136" y="2101"/>
                    <a:pt x="2050" y="2117"/>
                  </a:cubicBezTo>
                  <a:lnTo>
                    <a:pt x="966" y="241"/>
                  </a:lnTo>
                  <a:cubicBezTo>
                    <a:pt x="877" y="87"/>
                    <a:pt x="715" y="0"/>
                    <a:pt x="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idx="1" type="body"/>
          </p:nvPr>
        </p:nvSpPr>
        <p:spPr>
          <a:xfrm>
            <a:off x="357850" y="1283050"/>
            <a:ext cx="8478900" cy="3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Catamaran Medium"/>
                <a:ea typeface="Catamaran Medium"/>
                <a:cs typeface="Catamaran Medium"/>
                <a:sym typeface="Catamaran Medium"/>
              </a:rPr>
              <a:t>A recent study titled "Bank Loan Prediction Using Machine Learning Techniques" by Haque and Hassan (2024), their research utilises a dataset of </a:t>
            </a:r>
            <a:r>
              <a:rPr lang="en" sz="1100">
                <a:solidFill>
                  <a:srgbClr val="0000FF"/>
                </a:solidFill>
                <a:latin typeface="Catamaran Medium"/>
                <a:ea typeface="Catamaran Medium"/>
                <a:cs typeface="Catamaran Medium"/>
                <a:sym typeface="Catamaran Medium"/>
              </a:rPr>
              <a:t>148,670 instances</a:t>
            </a:r>
            <a:r>
              <a:rPr lang="en" sz="1100">
                <a:solidFill>
                  <a:srgbClr val="000000"/>
                </a:solidFill>
                <a:latin typeface="Catamaran Medium"/>
                <a:ea typeface="Catamaran Medium"/>
                <a:cs typeface="Catamaran Medium"/>
                <a:sym typeface="Catamaran Medium"/>
              </a:rPr>
              <a:t> and </a:t>
            </a:r>
            <a:r>
              <a:rPr lang="en" sz="1100">
                <a:solidFill>
                  <a:srgbClr val="0000FF"/>
                </a:solidFill>
                <a:latin typeface="Catamaran Medium"/>
                <a:ea typeface="Catamaran Medium"/>
                <a:cs typeface="Catamaran Medium"/>
                <a:sym typeface="Catamaran Medium"/>
              </a:rPr>
              <a:t>37 attributes</a:t>
            </a:r>
            <a:r>
              <a:rPr lang="en" sz="1100">
                <a:solidFill>
                  <a:srgbClr val="000000"/>
                </a:solidFill>
                <a:latin typeface="Catamaran Medium"/>
                <a:ea typeface="Catamaran Medium"/>
                <a:cs typeface="Catamaran Medium"/>
                <a:sym typeface="Catamaran Medium"/>
              </a:rPr>
              <a:t>. The models they used and its accuracy obtained are as follow:</a:t>
            </a:r>
            <a:endParaRPr sz="1100">
              <a:solidFill>
                <a:srgbClr val="000000"/>
              </a:solidFill>
              <a:latin typeface="Catamaran Medium"/>
              <a:ea typeface="Catamaran Medium"/>
              <a:cs typeface="Catamaran Medium"/>
              <a:sym typeface="Catamaran Medium"/>
            </a:endParaRPr>
          </a:p>
          <a:p>
            <a:pPr indent="0" lvl="0" marL="0" rtl="0" algn="l">
              <a:spcBef>
                <a:spcPts val="0"/>
              </a:spcBef>
              <a:spcAft>
                <a:spcPts val="0"/>
              </a:spcAft>
              <a:buNone/>
            </a:pPr>
            <a:r>
              <a:t/>
            </a:r>
            <a:endParaRPr sz="1100">
              <a:solidFill>
                <a:srgbClr val="000000"/>
              </a:solidFill>
              <a:latin typeface="Catamaran Medium"/>
              <a:ea typeface="Catamaran Medium"/>
              <a:cs typeface="Catamaran Medium"/>
              <a:sym typeface="Catamaran Medium"/>
            </a:endParaRPr>
          </a:p>
          <a:p>
            <a:pPr indent="-298450" lvl="0" marL="457200" rtl="0" algn="l">
              <a:spcBef>
                <a:spcPts val="0"/>
              </a:spcBef>
              <a:spcAft>
                <a:spcPts val="0"/>
              </a:spcAft>
              <a:buClr>
                <a:srgbClr val="000000"/>
              </a:buClr>
              <a:buSzPts val="1100"/>
              <a:buFont typeface="Catamaran Medium"/>
              <a:buAutoNum type="arabicPeriod"/>
            </a:pPr>
            <a:r>
              <a:rPr lang="en" sz="1100">
                <a:solidFill>
                  <a:srgbClr val="000000"/>
                </a:solidFill>
                <a:latin typeface="Catamaran Medium"/>
                <a:ea typeface="Catamaran Medium"/>
                <a:cs typeface="Catamaran Medium"/>
                <a:sym typeface="Catamaran Medium"/>
              </a:rPr>
              <a:t>AdaBoosting - 99.99%</a:t>
            </a:r>
            <a:endParaRPr sz="1100">
              <a:solidFill>
                <a:srgbClr val="000000"/>
              </a:solidFill>
              <a:latin typeface="Catamaran Medium"/>
              <a:ea typeface="Catamaran Medium"/>
              <a:cs typeface="Catamaran Medium"/>
              <a:sym typeface="Catamaran Medium"/>
            </a:endParaRPr>
          </a:p>
          <a:p>
            <a:pPr indent="-298450" lvl="0" marL="457200" rtl="0" algn="l">
              <a:spcBef>
                <a:spcPts val="0"/>
              </a:spcBef>
              <a:spcAft>
                <a:spcPts val="0"/>
              </a:spcAft>
              <a:buClr>
                <a:srgbClr val="000000"/>
              </a:buClr>
              <a:buSzPts val="1100"/>
              <a:buFont typeface="Catamaran Medium"/>
              <a:buAutoNum type="arabicPeriod"/>
            </a:pPr>
            <a:r>
              <a:rPr lang="en" sz="1100">
                <a:solidFill>
                  <a:srgbClr val="000000"/>
                </a:solidFill>
                <a:latin typeface="Catamaran Medium"/>
                <a:ea typeface="Catamaran Medium"/>
                <a:cs typeface="Catamaran Medium"/>
                <a:sym typeface="Catamaran Medium"/>
              </a:rPr>
              <a:t>Random Forest Classifier - 99.98%,</a:t>
            </a:r>
            <a:endParaRPr sz="1100">
              <a:solidFill>
                <a:srgbClr val="000000"/>
              </a:solidFill>
              <a:latin typeface="Catamaran Medium"/>
              <a:ea typeface="Catamaran Medium"/>
              <a:cs typeface="Catamaran Medium"/>
              <a:sym typeface="Catamaran Medium"/>
            </a:endParaRPr>
          </a:p>
          <a:p>
            <a:pPr indent="-298450" lvl="0" marL="457200" rtl="0" algn="l">
              <a:spcBef>
                <a:spcPts val="0"/>
              </a:spcBef>
              <a:spcAft>
                <a:spcPts val="0"/>
              </a:spcAft>
              <a:buClr>
                <a:srgbClr val="000000"/>
              </a:buClr>
              <a:buSzPts val="1100"/>
              <a:buFont typeface="Catamaran Medium"/>
              <a:buAutoNum type="arabicPeriod"/>
            </a:pPr>
            <a:r>
              <a:rPr lang="en" sz="1100">
                <a:solidFill>
                  <a:srgbClr val="000000"/>
                </a:solidFill>
                <a:latin typeface="Catamaran Medium"/>
                <a:ea typeface="Catamaran Medium"/>
                <a:cs typeface="Catamaran Medium"/>
                <a:sym typeface="Catamaran Medium"/>
              </a:rPr>
              <a:t>Decision Tree - 99.93%, </a:t>
            </a:r>
            <a:endParaRPr sz="1100">
              <a:solidFill>
                <a:srgbClr val="000000"/>
              </a:solidFill>
              <a:latin typeface="Catamaran Medium"/>
              <a:ea typeface="Catamaran Medium"/>
              <a:cs typeface="Catamaran Medium"/>
              <a:sym typeface="Catamaran Medium"/>
            </a:endParaRPr>
          </a:p>
          <a:p>
            <a:pPr indent="-298450" lvl="0" marL="457200" rtl="0" algn="l">
              <a:spcBef>
                <a:spcPts val="0"/>
              </a:spcBef>
              <a:spcAft>
                <a:spcPts val="0"/>
              </a:spcAft>
              <a:buClr>
                <a:srgbClr val="000000"/>
              </a:buClr>
              <a:buSzPts val="1100"/>
              <a:buFont typeface="Catamaran Medium"/>
              <a:buAutoNum type="arabicPeriod"/>
            </a:pPr>
            <a:r>
              <a:rPr lang="en" sz="1100">
                <a:solidFill>
                  <a:srgbClr val="000000"/>
                </a:solidFill>
                <a:latin typeface="Catamaran Medium"/>
                <a:ea typeface="Catamaran Medium"/>
                <a:cs typeface="Catamaran Medium"/>
                <a:sym typeface="Catamaran Medium"/>
              </a:rPr>
              <a:t>Support Vector Machine (SVM) - 99.87%</a:t>
            </a:r>
            <a:endParaRPr sz="1100">
              <a:solidFill>
                <a:srgbClr val="000000"/>
              </a:solidFill>
              <a:latin typeface="Catamaran Medium"/>
              <a:ea typeface="Catamaran Medium"/>
              <a:cs typeface="Catamaran Medium"/>
              <a:sym typeface="Catamaran Medium"/>
            </a:endParaRPr>
          </a:p>
          <a:p>
            <a:pPr indent="-298450" lvl="0" marL="457200" rtl="0" algn="l">
              <a:spcBef>
                <a:spcPts val="0"/>
              </a:spcBef>
              <a:spcAft>
                <a:spcPts val="0"/>
              </a:spcAft>
              <a:buClr>
                <a:srgbClr val="000000"/>
              </a:buClr>
              <a:buSzPts val="1100"/>
              <a:buFont typeface="Catamaran Medium"/>
              <a:buAutoNum type="arabicPeriod"/>
            </a:pPr>
            <a:r>
              <a:rPr lang="en" sz="1100">
                <a:solidFill>
                  <a:srgbClr val="000000"/>
                </a:solidFill>
                <a:latin typeface="Catamaran Medium"/>
                <a:ea typeface="Catamaran Medium"/>
                <a:cs typeface="Catamaran Medium"/>
                <a:sym typeface="Catamaran Medium"/>
              </a:rPr>
              <a:t>Gaussian Naive Bayes - 77.10%</a:t>
            </a:r>
            <a:endParaRPr sz="1100">
              <a:solidFill>
                <a:srgbClr val="000000"/>
              </a:solidFill>
              <a:latin typeface="Catamaran Medium"/>
              <a:ea typeface="Catamaran Medium"/>
              <a:cs typeface="Catamaran Medium"/>
              <a:sym typeface="Catamaran Medium"/>
            </a:endParaRPr>
          </a:p>
          <a:p>
            <a:pPr indent="0" lvl="0" marL="0" rtl="0" algn="l">
              <a:spcBef>
                <a:spcPts val="0"/>
              </a:spcBef>
              <a:spcAft>
                <a:spcPts val="0"/>
              </a:spcAft>
              <a:buNone/>
            </a:pPr>
            <a:r>
              <a:t/>
            </a:r>
            <a:endParaRPr sz="1100">
              <a:solidFill>
                <a:srgbClr val="000000"/>
              </a:solidFill>
              <a:latin typeface="Catamaran Medium"/>
              <a:ea typeface="Catamaran Medium"/>
              <a:cs typeface="Catamaran Medium"/>
              <a:sym typeface="Catamaran Medium"/>
            </a:endParaRPr>
          </a:p>
          <a:p>
            <a:pPr indent="0" lvl="0" marL="0" rtl="0" algn="l">
              <a:spcBef>
                <a:spcPts val="0"/>
              </a:spcBef>
              <a:spcAft>
                <a:spcPts val="0"/>
              </a:spcAft>
              <a:buNone/>
            </a:pPr>
            <a:r>
              <a:rPr lang="en" sz="1100">
                <a:solidFill>
                  <a:srgbClr val="000000"/>
                </a:solidFill>
                <a:latin typeface="Catamaran Medium"/>
                <a:ea typeface="Catamaran Medium"/>
                <a:cs typeface="Catamaran Medium"/>
                <a:sym typeface="Catamaran Medium"/>
              </a:rPr>
              <a:t>Data Pre-processing steps:</a:t>
            </a:r>
            <a:endParaRPr sz="1100">
              <a:solidFill>
                <a:srgbClr val="000000"/>
              </a:solidFill>
              <a:latin typeface="Catamaran Medium"/>
              <a:ea typeface="Catamaran Medium"/>
              <a:cs typeface="Catamaran Medium"/>
              <a:sym typeface="Catamaran Medium"/>
            </a:endParaRPr>
          </a:p>
          <a:p>
            <a:pPr indent="-298450" lvl="0" marL="457200" rtl="0" algn="l">
              <a:spcBef>
                <a:spcPts val="0"/>
              </a:spcBef>
              <a:spcAft>
                <a:spcPts val="0"/>
              </a:spcAft>
              <a:buClr>
                <a:srgbClr val="000000"/>
              </a:buClr>
              <a:buSzPts val="1100"/>
              <a:buFont typeface="Catamaran Medium"/>
              <a:buAutoNum type="arabicPeriod"/>
            </a:pPr>
            <a:r>
              <a:rPr lang="en" sz="1100">
                <a:solidFill>
                  <a:srgbClr val="000000"/>
                </a:solidFill>
                <a:latin typeface="Catamaran Medium"/>
                <a:ea typeface="Catamaran Medium"/>
                <a:cs typeface="Catamaran Medium"/>
                <a:sym typeface="Catamaran Medium"/>
              </a:rPr>
              <a:t>Missing value removal</a:t>
            </a:r>
            <a:endParaRPr sz="1100">
              <a:solidFill>
                <a:srgbClr val="000000"/>
              </a:solidFill>
              <a:latin typeface="Catamaran Medium"/>
              <a:ea typeface="Catamaran Medium"/>
              <a:cs typeface="Catamaran Medium"/>
              <a:sym typeface="Catamaran Medium"/>
            </a:endParaRPr>
          </a:p>
          <a:p>
            <a:pPr indent="-298450" lvl="0" marL="457200" rtl="0" algn="l">
              <a:spcBef>
                <a:spcPts val="0"/>
              </a:spcBef>
              <a:spcAft>
                <a:spcPts val="0"/>
              </a:spcAft>
              <a:buClr>
                <a:srgbClr val="000000"/>
              </a:buClr>
              <a:buSzPts val="1100"/>
              <a:buFont typeface="Catamaran Medium"/>
              <a:buAutoNum type="arabicPeriod"/>
            </a:pPr>
            <a:r>
              <a:rPr lang="en" sz="1100">
                <a:solidFill>
                  <a:srgbClr val="000000"/>
                </a:solidFill>
                <a:latin typeface="Catamaran Medium"/>
                <a:ea typeface="Catamaran Medium"/>
                <a:cs typeface="Catamaran Medium"/>
                <a:sym typeface="Catamaran Medium"/>
              </a:rPr>
              <a:t>Feature selection (reduced attributes to 34, significant to capture key relationship)</a:t>
            </a:r>
            <a:endParaRPr sz="1100">
              <a:solidFill>
                <a:srgbClr val="000000"/>
              </a:solidFill>
              <a:latin typeface="Catamaran Medium"/>
              <a:ea typeface="Catamaran Medium"/>
              <a:cs typeface="Catamaran Medium"/>
              <a:sym typeface="Catamaran Medium"/>
            </a:endParaRPr>
          </a:p>
          <a:p>
            <a:pPr indent="-298450" lvl="0" marL="457200" rtl="0" algn="l">
              <a:spcBef>
                <a:spcPts val="0"/>
              </a:spcBef>
              <a:spcAft>
                <a:spcPts val="0"/>
              </a:spcAft>
              <a:buClr>
                <a:srgbClr val="000000"/>
              </a:buClr>
              <a:buSzPts val="1100"/>
              <a:buFont typeface="Catamaran Medium"/>
              <a:buAutoNum type="arabicPeriod"/>
            </a:pPr>
            <a:r>
              <a:rPr lang="en" sz="1100">
                <a:solidFill>
                  <a:srgbClr val="000000"/>
                </a:solidFill>
                <a:latin typeface="Catamaran Medium"/>
                <a:ea typeface="Catamaran Medium"/>
                <a:cs typeface="Catamaran Medium"/>
                <a:sym typeface="Catamaran Medium"/>
              </a:rPr>
              <a:t>Encoding (non-numerical information were converted into a numerical format)</a:t>
            </a:r>
            <a:endParaRPr sz="1100">
              <a:solidFill>
                <a:srgbClr val="000000"/>
              </a:solidFill>
              <a:latin typeface="Catamaran Medium"/>
              <a:ea typeface="Catamaran Medium"/>
              <a:cs typeface="Catamaran Medium"/>
              <a:sym typeface="Catamaran Medium"/>
            </a:endParaRPr>
          </a:p>
          <a:p>
            <a:pPr indent="-298450" lvl="0" marL="457200" rtl="0" algn="l">
              <a:spcBef>
                <a:spcPts val="0"/>
              </a:spcBef>
              <a:spcAft>
                <a:spcPts val="0"/>
              </a:spcAft>
              <a:buClr>
                <a:srgbClr val="000000"/>
              </a:buClr>
              <a:buSzPts val="1100"/>
              <a:buFont typeface="Catamaran Medium"/>
              <a:buAutoNum type="arabicPeriod"/>
            </a:pPr>
            <a:r>
              <a:rPr lang="en" sz="1100">
                <a:solidFill>
                  <a:srgbClr val="000000"/>
                </a:solidFill>
                <a:latin typeface="Catamaran Medium"/>
                <a:ea typeface="Catamaran Medium"/>
                <a:cs typeface="Catamaran Medium"/>
                <a:sym typeface="Catamaran Medium"/>
              </a:rPr>
              <a:t>Exploratory Data Analysis (EDA)</a:t>
            </a:r>
            <a:endParaRPr sz="1100">
              <a:solidFill>
                <a:srgbClr val="000000"/>
              </a:solidFill>
              <a:latin typeface="Catamaran Medium"/>
              <a:ea typeface="Catamaran Medium"/>
              <a:cs typeface="Catamaran Medium"/>
              <a:sym typeface="Catamaran Medium"/>
            </a:endParaRPr>
          </a:p>
          <a:p>
            <a:pPr indent="0" lvl="0" marL="0" rtl="0" algn="l">
              <a:spcBef>
                <a:spcPts val="0"/>
              </a:spcBef>
              <a:spcAft>
                <a:spcPts val="0"/>
              </a:spcAft>
              <a:buNone/>
            </a:pPr>
            <a:r>
              <a:t/>
            </a:r>
            <a:endParaRPr sz="1100">
              <a:solidFill>
                <a:srgbClr val="000000"/>
              </a:solidFill>
              <a:latin typeface="Catamaran Medium"/>
              <a:ea typeface="Catamaran Medium"/>
              <a:cs typeface="Catamaran Medium"/>
              <a:sym typeface="Catamaran Medium"/>
            </a:endParaRPr>
          </a:p>
          <a:p>
            <a:pPr indent="0" lvl="0" marL="0" rtl="0" algn="l">
              <a:spcBef>
                <a:spcPts val="0"/>
              </a:spcBef>
              <a:spcAft>
                <a:spcPts val="0"/>
              </a:spcAft>
              <a:buNone/>
            </a:pPr>
            <a:r>
              <a:rPr lang="en" sz="1100">
                <a:solidFill>
                  <a:srgbClr val="000000"/>
                </a:solidFill>
                <a:latin typeface="Catamaran Medium"/>
                <a:ea typeface="Catamaran Medium"/>
                <a:cs typeface="Catamaran Medium"/>
                <a:sym typeface="Catamaran Medium"/>
              </a:rPr>
              <a:t>Though this study focuses on loan approval predictions, its methodologies and findings are relevant to our project on forecasting term deposit subscriptions. Both scenarios involve binary classification and rely on customer demographics and financial data. However, considering potential drawbacks, the high accuracy reported may indicate overfitting, especially if the model captures noise together with the underlying patterns. </a:t>
            </a:r>
            <a:endParaRPr sz="1100">
              <a:solidFill>
                <a:srgbClr val="000000"/>
              </a:solidFill>
              <a:latin typeface="Catamaran Medium"/>
              <a:ea typeface="Catamaran Medium"/>
              <a:cs typeface="Catamaran Medium"/>
              <a:sym typeface="Catamaran Medium"/>
            </a:endParaRPr>
          </a:p>
        </p:txBody>
      </p:sp>
      <p:sp>
        <p:nvSpPr>
          <p:cNvPr id="287" name="Google Shape;287;p37"/>
          <p:cNvSpPr txBox="1"/>
          <p:nvPr>
            <p:ph type="title"/>
          </p:nvPr>
        </p:nvSpPr>
        <p:spPr>
          <a:xfrm>
            <a:off x="295725"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anking &amp; Financial Support Services Pitch Deck by Slidesgo">
  <a:themeElements>
    <a:clrScheme name="Simple Light">
      <a:dk1>
        <a:srgbClr val="0B0B0D"/>
      </a:dk1>
      <a:lt1>
        <a:srgbClr val="FFFFFF"/>
      </a:lt1>
      <a:dk2>
        <a:srgbClr val="1E549F"/>
      </a:dk2>
      <a:lt2>
        <a:srgbClr val="2E79BA"/>
      </a:lt2>
      <a:accent1>
        <a:srgbClr val="ACC2E9"/>
      </a:accent1>
      <a:accent2>
        <a:srgbClr val="C9DAF8"/>
      </a:accent2>
      <a:accent3>
        <a:srgbClr val="FFFFFF"/>
      </a:accent3>
      <a:accent4>
        <a:srgbClr val="FFFFFF"/>
      </a:accent4>
      <a:accent5>
        <a:srgbClr val="FFFFFF"/>
      </a:accent5>
      <a:accent6>
        <a:srgbClr val="FFFFFF"/>
      </a:accent6>
      <a:hlink>
        <a:srgbClr val="0B0B0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